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324" r:id="rId3"/>
    <p:sldId id="329" r:id="rId4"/>
    <p:sldId id="325" r:id="rId5"/>
    <p:sldId id="293" r:id="rId6"/>
    <p:sldId id="336" r:id="rId7"/>
    <p:sldId id="330" r:id="rId8"/>
    <p:sldId id="331" r:id="rId9"/>
    <p:sldId id="332" r:id="rId10"/>
    <p:sldId id="348" r:id="rId11"/>
    <p:sldId id="334" r:id="rId12"/>
    <p:sldId id="333" r:id="rId13"/>
    <p:sldId id="347" r:id="rId14"/>
    <p:sldId id="525" r:id="rId15"/>
    <p:sldId id="523" r:id="rId16"/>
    <p:sldId id="524" r:id="rId17"/>
    <p:sldId id="522" r:id="rId18"/>
    <p:sldId id="528" r:id="rId19"/>
    <p:sldId id="526" r:id="rId20"/>
    <p:sldId id="527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zilagyi" initials="M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D13"/>
    <a:srgbClr val="EE1290"/>
    <a:srgbClr val="333399"/>
    <a:srgbClr val="C00000"/>
    <a:srgbClr val="04FC10"/>
    <a:srgbClr val="CC0000"/>
    <a:srgbClr val="FFFF00"/>
    <a:srgbClr val="F75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9" autoAdjust="0"/>
    <p:restoredTop sz="86377" autoAdjust="0"/>
  </p:normalViewPr>
  <p:slideViewPr>
    <p:cSldViewPr>
      <p:cViewPr varScale="1">
        <p:scale>
          <a:sx n="89" d="100"/>
          <a:sy n="89" d="100"/>
        </p:scale>
        <p:origin x="142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39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23EB-2F31-42CC-B4F5-B9C0BFE110D4}" type="datetimeFigureOut">
              <a:rPr lang="pl-PL" smtClean="0"/>
              <a:pPr/>
              <a:t>22.02.2022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CE56-492C-4F39-9D72-877DC6AC5E4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18F9-9A56-4F55-951E-C66973BEB4B4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BCA8-3AC7-4D78-8552-F6886C2E7E63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30F2-D71B-4EDB-A145-CC6C405EBE6D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C0EA-0BA5-4B63-B4B7-6AA6496DAADC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CB94-FD42-4E36-A1F7-BE3377C4DEA1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800-EC77-4F5A-B850-6939A9F1493F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9619-C182-41ED-A8F2-307AE3EC3435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6350-42DE-4306-B8EA-62DD64853569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59B5-0247-49BC-8078-C924A40C1060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F73C-C69A-4665-B1CE-76E683A5187C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D067-19AE-433E-9224-1DB2DC6EF2D4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20000"/>
                <a:lumOff val="80000"/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353C-54D8-41AC-A2D6-09B68205898F}" type="datetime1">
              <a:rPr lang="pl-PL" smtClean="0"/>
              <a:pPr/>
              <a:t>22.02.2022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AB38-3DCE-44D5-B0B0-9998F389916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28575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b="1" dirty="0">
                <a:latin typeface="Times New Roman" pitchFamily="18" charset="0"/>
              </a:rPr>
              <a:t>Szkoła Podstawowa nr 323 </a:t>
            </a:r>
            <a:br>
              <a:rPr lang="pl-PL" sz="2200" b="1" dirty="0">
                <a:latin typeface="Times New Roman" pitchFamily="18" charset="0"/>
              </a:rPr>
            </a:b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im. Polskich Olimpijczyków </a:t>
            </a:r>
            <a:br>
              <a:rPr lang="pl-PL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  w Warszawie              </a:t>
            </a:r>
            <a:r>
              <a:rPr lang="pl-PL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Century Gothic" pitchFamily="34" charset="0"/>
              </a:rPr>
              <a:t/>
            </a:r>
            <a:br>
              <a:rPr lang="pl-PL" dirty="0">
                <a:latin typeface="Century Gothic" pitchFamily="34" charset="0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632848" cy="2643206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JAK PRZYGOTOWAĆ DZIECKO </a:t>
            </a:r>
          </a:p>
          <a:p>
            <a:r>
              <a:rPr lang="pl-PL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 szkoły ???</a:t>
            </a:r>
            <a:endParaRPr lang="pl-PL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ztan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21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00034" y="4714884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chemeClr val="accent1"/>
              </a:buClr>
              <a:buSzPct val="68000"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Maria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Szilágyi</a:t>
            </a:r>
            <a:endParaRPr lang="pl-PL" sz="2000" b="1" dirty="0" smtClean="0">
              <a:latin typeface="Times New Roman" pitchFamily="18" charset="0"/>
            </a:endParaRPr>
          </a:p>
          <a:p>
            <a:pPr algn="ctr">
              <a:lnSpc>
                <a:spcPct val="200000"/>
              </a:lnSpc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2000" b="1" dirty="0" smtClean="0">
                <a:latin typeface="Times New Roman" pitchFamily="18" charset="0"/>
              </a:rPr>
              <a:t> </a:t>
            </a:r>
            <a:r>
              <a:rPr lang="pl-PL" sz="1600" b="1" dirty="0">
                <a:latin typeface="Times New Roman" pitchFamily="18" charset="0"/>
              </a:rPr>
              <a:t>– pedagog </a:t>
            </a:r>
            <a:r>
              <a:rPr lang="pl-PL" sz="1600" b="1" dirty="0" smtClean="0">
                <a:latin typeface="Times New Roman" pitchFamily="18" charset="0"/>
              </a:rPr>
              <a:t>szkolny, pedagog specjalny </a:t>
            </a:r>
          </a:p>
          <a:p>
            <a:pPr algn="ctr">
              <a:lnSpc>
                <a:spcPct val="200000"/>
              </a:lnSpc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pl-PL" sz="1600" b="1" dirty="0" smtClean="0">
                <a:latin typeface="Times New Roman" pitchFamily="18" charset="0"/>
              </a:rPr>
              <a:t>– </a:t>
            </a:r>
            <a:r>
              <a:rPr lang="pl-PL" sz="1600" b="1" dirty="0">
                <a:latin typeface="Times New Roman" pitchFamily="18" charset="0"/>
              </a:rPr>
              <a:t>mama Hani i </a:t>
            </a:r>
            <a:r>
              <a:rPr lang="pl-PL" sz="1600" b="1" dirty="0" smtClean="0">
                <a:latin typeface="Times New Roman" pitchFamily="18" charset="0"/>
              </a:rPr>
              <a:t>Zosi</a:t>
            </a:r>
            <a:endParaRPr lang="pl-PL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Odpowiednie miejsce do pracy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14348" y="1844824"/>
            <a:ext cx="464347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Stwórz w domu odpowiednie miejsce do pracy – ciche i przyjazne.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 Zwróćcie uwagę, czy macie dobrze dobrane biurko i krzesło:</a:t>
            </a:r>
          </a:p>
          <a:p>
            <a:pPr lvl="0"/>
            <a:r>
              <a:rPr lang="pl-PL" dirty="0"/>
              <a:t>- Oparcie krzesła powinno podpierać odcinek lędźwiowy kręgosłupa i nie dochodzić do łopatki.</a:t>
            </a:r>
          </a:p>
          <a:p>
            <a:pPr lvl="0"/>
            <a:r>
              <a:rPr lang="pl-PL" dirty="0"/>
              <a:t>- Kąt pomiędzy udem a podudziem powinien wynosić 90 stopni.</a:t>
            </a:r>
          </a:p>
          <a:p>
            <a:pPr lvl="0"/>
            <a:r>
              <a:rPr lang="pl-PL" dirty="0"/>
              <a:t>- Pomiędzy udami, a blatem stołu powinna być wolna przestrzeń. </a:t>
            </a:r>
          </a:p>
          <a:p>
            <a:pPr lvl="0"/>
            <a:r>
              <a:rPr lang="pl-PL" dirty="0"/>
              <a:t>- Nogi powinny całymi stopami dotykać podłoża,</a:t>
            </a:r>
          </a:p>
          <a:p>
            <a:pPr lvl="0"/>
            <a:r>
              <a:rPr lang="pl-PL" dirty="0"/>
              <a:t>- łokcie nie powinny leżeć na stole, ale nieco wystawać poza jego brzeg,</a:t>
            </a:r>
          </a:p>
          <a:p>
            <a:r>
              <a:rPr lang="pl-PL" dirty="0"/>
              <a:t> </a:t>
            </a:r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User\Desktop\komputer PRIV\SZKOŁA\2017_2018\prezentacja\20160824_185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00240"/>
            <a:ext cx="27077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Najlepsze  przygotowanie </a:t>
            </a:r>
            <a:b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  nauki  pisania  i  czytania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1472" y="2143116"/>
            <a:ext cx="4071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Zadbaj, aby Twoje dziecko przebywało jak najwięcej na świeżym powietrzu.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Ruch jest także ćwiczeniem grafomotorycznym – niech Twoje dziecko skacze,  wspina się, pływa, huśta…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Włączaj dziecko w prace manualne – lepcie razem pierogi, mieszajcie w garnku, zagniatajcie ciasto itp..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Mięśnie oczu też muszą odpocząć – dziecko powinno spacerować, patrzeć w dal, przebywać wśród zieleni.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572528" y="6215082"/>
            <a:ext cx="571472" cy="14287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3077" name="Picture 5" descr="C:\Users\Maria\Desktop\prezentacja\20160807_1703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286124"/>
            <a:ext cx="1785950" cy="331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Maria\Desktop\prezentacja\20170312_12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2214578" cy="336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Maria\Desktop\prezentacja\20160710_130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643050"/>
            <a:ext cx="3455814" cy="162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czas  na  rozmowę  i  bycie  razem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1571612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 W pierwszych dniach szkoły zaplanuj dla siebie i dziecka więcej czasu.</a:t>
            </a:r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Zapytaj się, jak się dzisiaj czuło, co miłego wydarzyło się, jak ma na imię nowa Pani i koledzy/koleżanki.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Spraw, aby dziecko czuło się teraz ważne. Powinno mieć poczucie, że jego sprawy są dla Ciebie istotne.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Przytulaj dziecko, mów że jesteś z niego </a:t>
            </a:r>
            <a:r>
              <a:rPr lang="pl-PL" dirty="0" smtClean="0"/>
              <a:t>dumny!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dirty="0" smtClean="0"/>
              <a:t>Bawcie się razem!          </a:t>
            </a:r>
          </a:p>
          <a:p>
            <a:endParaRPr lang="pl-PL" dirty="0" smtClean="0"/>
          </a:p>
          <a:p>
            <a:r>
              <a:rPr lang="pl-PL" dirty="0" smtClean="0"/>
              <a:t>Bądź z dzieckiem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786710" y="6000768"/>
            <a:ext cx="900090" cy="12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6" name="Picture 2" descr="C:\Users\Maria\Desktop\prezentacja\DSCN095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357430"/>
            <a:ext cx="342949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pl-P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Okres adaptacji </a:t>
            </a:r>
            <a:br>
              <a:rPr lang="pl-P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 nowym środowisku </a:t>
            </a:r>
          </a:p>
          <a:p>
            <a:pPr algn="ctr">
              <a:buNone/>
            </a:pPr>
            <a:r>
              <a:rPr lang="pl-P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może trwać </a:t>
            </a:r>
          </a:p>
          <a:p>
            <a:pPr algn="ctr">
              <a:buNone/>
            </a:pPr>
            <a:r>
              <a:rPr lang="pl-P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od 2 do 6 </a:t>
            </a:r>
            <a:r>
              <a:rPr lang="pl-PL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tygodni</a:t>
            </a:r>
            <a:endParaRPr lang="pl-PL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Czego może bać się  </a:t>
            </a:r>
            <a:b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dziecko 7-letnie?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8802"/>
            <a:ext cx="8329642" cy="450059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pl-PL" sz="1800" dirty="0" smtClean="0"/>
              <a:t>lęki dźwiękowe: dzwonek do drzwi, telefon, spłukiwanie wody, odgłosy owadów, ptaków</a:t>
            </a:r>
          </a:p>
          <a:p>
            <a:pPr fontAlgn="base"/>
            <a:endParaRPr lang="pl-PL" sz="1800" dirty="0" smtClean="0"/>
          </a:p>
          <a:p>
            <a:pPr fontAlgn="base"/>
            <a:r>
              <a:rPr lang="pl-PL" sz="1800" dirty="0" smtClean="0"/>
              <a:t>obawy przed światem nadprzyrodzonym: wiedźmy, duchy, lęk że ktoś chowa się pod łóżkiem</a:t>
            </a:r>
          </a:p>
          <a:p>
            <a:pPr fontAlgn="base"/>
            <a:endParaRPr lang="pl-PL" sz="1800" dirty="0" smtClean="0"/>
          </a:p>
          <a:p>
            <a:pPr fontAlgn="base"/>
            <a:r>
              <a:rPr lang="pl-PL" sz="1800" dirty="0" smtClean="0"/>
              <a:t>lęk przed zgubieniem, zostaniem samemu w domu czy pokoju</a:t>
            </a:r>
          </a:p>
          <a:p>
            <a:pPr fontAlgn="base">
              <a:buNone/>
            </a:pPr>
            <a:endParaRPr lang="pl-PL" sz="1800" dirty="0" smtClean="0"/>
          </a:p>
          <a:p>
            <a:pPr fontAlgn="base"/>
            <a:r>
              <a:rPr lang="pl-PL" sz="1800" dirty="0" smtClean="0"/>
              <a:t>lęk przed żywiołami: ogień, woda, grzmot, błyskawica</a:t>
            </a:r>
          </a:p>
          <a:p>
            <a:pPr fontAlgn="base">
              <a:buNone/>
            </a:pPr>
            <a:endParaRPr lang="pl-PL" sz="1800" dirty="0" smtClean="0"/>
          </a:p>
          <a:p>
            <a:pPr fontAlgn="base"/>
            <a:r>
              <a:rPr lang="pl-PL" sz="1800" dirty="0" smtClean="0"/>
              <a:t>Obawa, że gdy rodzic wyjdzie coś mu się stanie, umrze</a:t>
            </a:r>
          </a:p>
          <a:p>
            <a:pPr fontAlgn="base">
              <a:buNone/>
            </a:pPr>
            <a:endParaRPr lang="pl-PL" sz="1800" dirty="0" smtClean="0"/>
          </a:p>
          <a:p>
            <a:pPr fontAlgn="base"/>
            <a:r>
              <a:rPr lang="pl-PL" sz="1800" dirty="0" smtClean="0"/>
              <a:t>lęki wizualne: ciemność, strych,  piwnica, cień interpretowany jako duch</a:t>
            </a:r>
          </a:p>
          <a:p>
            <a:pPr fontAlgn="base"/>
            <a:endParaRPr lang="pl-PL" sz="1800" dirty="0" smtClean="0"/>
          </a:p>
          <a:p>
            <a:pPr fontAlgn="base"/>
            <a:r>
              <a:rPr lang="pl-PL" sz="1800" dirty="0" smtClean="0"/>
              <a:t>lęk przed spóźnianiem sie do szkoły </a:t>
            </a:r>
          </a:p>
          <a:p>
            <a:pPr fontAlgn="base"/>
            <a:endParaRPr lang="pl-PL" sz="1800" dirty="0" smtClean="0"/>
          </a:p>
          <a:p>
            <a:pPr fontAlgn="base"/>
            <a:r>
              <a:rPr lang="pl-PL" sz="1800" dirty="0" smtClean="0"/>
              <a:t>lęk przed brakiem akceptacji innych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Jak wspierać?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5472122" cy="4929222"/>
          </a:xfrm>
        </p:spPr>
        <p:txBody>
          <a:bodyPr>
            <a:normAutofit lnSpcReduction="10000"/>
          </a:bodyPr>
          <a:lstStyle/>
          <a:p>
            <a:r>
              <a:rPr lang="pl-PL" sz="1800" dirty="0" smtClean="0"/>
              <a:t>Wysłuchaj zmartwień, okaż zrozumienie, przytul. 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dirty="0" smtClean="0"/>
              <a:t>Nie oceniaj, nie wyśmiewaj trudności, lęków dziecka. 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dirty="0" smtClean="0"/>
              <a:t>Nazywaj emocje swoje i dziecka.</a:t>
            </a:r>
          </a:p>
          <a:p>
            <a:pPr>
              <a:buNone/>
            </a:pPr>
            <a:endParaRPr lang="pl-PL" sz="1800" dirty="0" smtClean="0"/>
          </a:p>
          <a:p>
            <a:r>
              <a:rPr lang="pl-PL" sz="1800" dirty="0" smtClean="0"/>
              <a:t>Gdy masz wątpliwości – poradź się wychowawcy klasy, pedagoga lub psychologa szkolnego. </a:t>
            </a:r>
          </a:p>
          <a:p>
            <a:endParaRPr lang="pl-PL" sz="1800" dirty="0" smtClean="0"/>
          </a:p>
          <a:p>
            <a:r>
              <a:rPr lang="pl-PL" sz="1800" dirty="0" smtClean="0"/>
              <a:t>Bądź oparciem dla dziecka – pomóż mu odnaleźć się w nowych obowiązkach: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Dbaj o rutynę, rytm dnia.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Pomóż w obowiązkach szkolnych – pakujcie wspólnie plecak, sprawdźcie zawartość piórnika. </a:t>
            </a:r>
          </a:p>
          <a:p>
            <a:pPr>
              <a:buFont typeface="Wingdings" pitchFamily="2" charset="2"/>
              <a:buChar char="ü"/>
            </a:pPr>
            <a:endParaRPr lang="pl-PL" sz="1800" dirty="0" smtClean="0"/>
          </a:p>
          <a:p>
            <a:r>
              <a:rPr lang="pl-PL" sz="1800" dirty="0" smtClean="0"/>
              <a:t>Zadbaj o rozsądną ilość zajęć dodatkowych.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1029" name="Picture 5" descr="C:\Users\User\Pictures\2020-07-09\20161014_084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4"/>
            <a:ext cx="2571768" cy="407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Wsparcie psychologiczno-pedagogiczne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71472" y="2357430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Prosimy o poinformowanie wychowawcy o trudnościach, jakie ma dziecko.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Jeśli dziecko posiada orzeczenie o potrzebie kształcenia specjalnego lub opinię z poradni psychologiczno-pedagogicznej dotyczącą zaburzeń SI, przetwarzania słuchowego, trudności emocjonalnych, edukacyjnych lub innych prosimy o przekazanie ich  kserokopii do sekretariatu szkoły.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 flipV="1">
            <a:off x="7929586" y="6126163"/>
            <a:ext cx="757214" cy="1603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2053" name="Picture 5" descr="C:\Users\User\Desktop\k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928802"/>
            <a:ext cx="158882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:\Users\Nauczyciel\Desktop\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357694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Wsparcie psychologiczno-pedagogiczne w naszej szkole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57158" y="2071678"/>
            <a:ext cx="57864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Wsparcie w formie indywidualnych rozmów, warsztatów dla całej klasy lub zajęć dla grupki uczniów o charakterze terapeutycznym np. rozwijające kompetencje </a:t>
            </a:r>
            <a:r>
              <a:rPr lang="pl-PL" dirty="0" err="1" smtClean="0"/>
              <a:t>emocjononalno</a:t>
            </a:r>
            <a:r>
              <a:rPr lang="pl-PL" dirty="0" smtClean="0"/>
              <a:t>- społeczne oraz rozwijające umiejętności grafomotoryczne, koncentrację uwagi, komunikację.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Uczniowie z klas pierwszych objęci są opieką logopedy oraz wszyscy uczniowie posiadający opinię lub orzeczenie – zajęciami korekcyjno-kompensacyjnymi. 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Pedagog i psycholog szkolny z całą klasą będzie prowadził zajęcia integracyjne, o emocjach, radzeniu sobie ze złością itp.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786710" y="6000768"/>
            <a:ext cx="900090" cy="12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3075" name="Picture 3" descr="C:\Users\User\Desktop\z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928803"/>
            <a:ext cx="2214577" cy="275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857760"/>
            <a:ext cx="2286016" cy="167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Diagnoza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078674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Rozmowa rodziców z nauczycielem przedszkolnym o funkcjonowaniu dziecka.</a:t>
            </a:r>
          </a:p>
          <a:p>
            <a:endParaRPr lang="pl-PL" dirty="0" smtClean="0"/>
          </a:p>
          <a:p>
            <a:r>
              <a:rPr lang="pl-PL" dirty="0" smtClean="0"/>
              <a:t>Wrzesień / październik- obserwacja uczniów przez wychowawcę i specjalistów szkolnych.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Listopad / grudzień – kierowanie dzieci do PPP, innych poradni specjalistycznych w celach diagnostycznych.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Wdrażanie procesu terapeutycznego zaleconego przez specjalistów. </a:t>
            </a:r>
            <a:endParaRPr lang="pl-PL" dirty="0"/>
          </a:p>
        </p:txBody>
      </p:sp>
      <p:pic>
        <p:nvPicPr>
          <p:cNvPr id="3074" name="Picture 2" descr="Diagnoza – Psycholog w Gdańsku – Psychoterapia Gdań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87016"/>
            <a:ext cx="1200861" cy="137503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l"/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	Współpraca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7829576" cy="49423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2200" b="1" dirty="0" smtClean="0">
                <a:solidFill>
                  <a:srgbClr val="333399"/>
                </a:solidFill>
              </a:rPr>
              <a:t>TYLKO</a:t>
            </a:r>
            <a:r>
              <a:rPr lang="pl-PL" sz="2200" dirty="0" smtClean="0"/>
              <a:t> </a:t>
            </a:r>
            <a:r>
              <a:rPr lang="pl-PL" sz="2200" b="1" dirty="0" smtClean="0"/>
              <a:t>działając</a:t>
            </a:r>
            <a:r>
              <a:rPr lang="pl-PL" sz="2200" dirty="0" smtClean="0"/>
              <a:t> </a:t>
            </a:r>
            <a:r>
              <a:rPr lang="pl-PL" sz="2200" b="1" dirty="0" smtClean="0">
                <a:solidFill>
                  <a:srgbClr val="1AAD13"/>
                </a:solidFill>
              </a:rPr>
              <a:t>WSPÓLNIE</a:t>
            </a:r>
            <a:r>
              <a:rPr lang="pl-PL" sz="2200" dirty="0" smtClean="0"/>
              <a:t> </a:t>
            </a:r>
            <a:r>
              <a:rPr lang="pl-PL" sz="2200" b="1" dirty="0" smtClean="0"/>
              <a:t>możemy </a:t>
            </a:r>
            <a:r>
              <a:rPr lang="pl-PL" sz="2200" b="1" dirty="0" smtClean="0">
                <a:solidFill>
                  <a:srgbClr val="EE1290"/>
                </a:solidFill>
              </a:rPr>
              <a:t>wszechstronnie</a:t>
            </a:r>
            <a:r>
              <a:rPr lang="pl-PL" sz="2200" dirty="0" smtClean="0"/>
              <a:t> i </a:t>
            </a:r>
            <a:r>
              <a:rPr lang="pl-PL" sz="2200" b="1" dirty="0" smtClean="0">
                <a:solidFill>
                  <a:srgbClr val="7030A0"/>
                </a:solidFill>
              </a:rPr>
              <a:t>wnikliwie </a:t>
            </a:r>
            <a:r>
              <a:rPr lang="pl-PL" sz="2200" b="1" dirty="0" smtClean="0"/>
              <a:t>zaopiekować się uczniem</a:t>
            </a:r>
            <a:r>
              <a:rPr lang="pl-PL" sz="2200" dirty="0" smtClean="0"/>
              <a:t>.</a:t>
            </a:r>
          </a:p>
          <a:p>
            <a:endParaRPr lang="pl-PL" sz="1800" dirty="0" smtClean="0"/>
          </a:p>
          <a:p>
            <a:r>
              <a:rPr lang="pl-PL" sz="1800" dirty="0" smtClean="0"/>
              <a:t>Dlatego będziemy: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rozmawiać z Państwem na zebraniach oraz zapraszać na spotkania lub </a:t>
            </a:r>
            <a:r>
              <a:rPr lang="pl-PL" sz="1800" dirty="0" err="1" smtClean="0"/>
              <a:t>webinaria</a:t>
            </a:r>
            <a:r>
              <a:rPr lang="pl-PL" sz="1800" dirty="0" smtClean="0"/>
              <a:t> dotyczące różnych sfer pomocy dziecku i jego rozwoju,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pisać do Państwa wiadomości na </a:t>
            </a:r>
            <a:r>
              <a:rPr lang="pl-PL" sz="1800" dirty="0" err="1" smtClean="0"/>
              <a:t>librusie</a:t>
            </a:r>
            <a:r>
              <a:rPr lang="pl-PL" sz="1800" dirty="0" smtClean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zapraszać Państwa na rozmowy indywidualne dot. </a:t>
            </a:r>
            <a:r>
              <a:rPr lang="pl-PL" sz="1800" dirty="0"/>
              <a:t>d</a:t>
            </a:r>
            <a:r>
              <a:rPr lang="pl-PL" sz="1800" dirty="0" smtClean="0"/>
              <a:t>ziecka,</a:t>
            </a:r>
          </a:p>
          <a:p>
            <a:pPr>
              <a:buFont typeface="Wingdings" pitchFamily="2" charset="2"/>
              <a:buChar char="ü"/>
            </a:pPr>
            <a:r>
              <a:rPr lang="pl-PL" sz="1800" dirty="0" smtClean="0"/>
              <a:t>pytać się, rozmawiać, wyjaśniać  różne sprawy.</a:t>
            </a:r>
          </a:p>
          <a:p>
            <a:pPr>
              <a:buFont typeface="Wingdings" pitchFamily="2" charset="2"/>
              <a:buChar char="ü"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W naszej szkole kładziemy nacisk na współpracę, dbamy o przepływ informacji między szkołą i rodzicami zwłaszcza w sytuacjach trudnych, gdy zachowanie dziecka wymaga korekty. </a:t>
            </a:r>
          </a:p>
          <a:p>
            <a:pPr>
              <a:buNone/>
            </a:pPr>
            <a:endParaRPr lang="pl-PL" sz="1800" dirty="0" smtClean="0"/>
          </a:p>
          <a:p>
            <a:pPr algn="ctr">
              <a:buNone/>
            </a:pPr>
            <a:r>
              <a:rPr lang="pl-PL" sz="1800" dirty="0" smtClean="0"/>
              <a:t>	</a:t>
            </a:r>
            <a:r>
              <a:rPr lang="pl-PL" sz="1800" b="1" dirty="0" smtClean="0">
                <a:solidFill>
                  <a:srgbClr val="1AAD13"/>
                </a:solidFill>
              </a:rPr>
              <a:t>Tylko wspólne działania rodziców i nauczycieli mogą pomóc dziecku </a:t>
            </a:r>
          </a:p>
          <a:p>
            <a:pPr algn="ctr">
              <a:buNone/>
            </a:pPr>
            <a:r>
              <a:rPr lang="pl-PL" sz="1800" b="1" dirty="0" smtClean="0">
                <a:solidFill>
                  <a:srgbClr val="1AAD13"/>
                </a:solidFill>
              </a:rPr>
              <a:t>- bez Państwa zaangażowania i pomocy, nasze działania będą niepełne, a więc i pomoc niekompletna.</a:t>
            </a:r>
          </a:p>
          <a:p>
            <a:pPr>
              <a:buFont typeface="Wingdings" pitchFamily="2" charset="2"/>
              <a:buChar char="ü"/>
            </a:pPr>
            <a:endParaRPr lang="pl-PL" sz="1800" dirty="0" smtClean="0"/>
          </a:p>
          <a:p>
            <a:pPr>
              <a:buFont typeface="Wingdings" pitchFamily="2" charset="2"/>
              <a:buChar char="ü"/>
            </a:pPr>
            <a:endParaRPr lang="pl-PL" sz="1800" dirty="0" smtClean="0"/>
          </a:p>
          <a:p>
            <a:endParaRPr lang="pl-PL" sz="1800" dirty="0" smtClean="0"/>
          </a:p>
          <a:p>
            <a:endParaRPr lang="pl-PL" sz="1800" dirty="0"/>
          </a:p>
        </p:txBody>
      </p:sp>
      <p:pic>
        <p:nvPicPr>
          <p:cNvPr id="4099" name="Picture 3" descr="C:\Users\User\Desktop\ind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143140" cy="148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Nowy etap Życia</a:t>
            </a:r>
          </a:p>
        </p:txBody>
      </p:sp>
      <p:pic>
        <p:nvPicPr>
          <p:cNvPr id="4" name="Picture 2" descr="C:\Users\Maria\Desktop\różne skzoła\AWANS\foto awans\20160615_10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5857916" cy="328614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71472" y="157161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wyzwanie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2844" y="5572140"/>
            <a:ext cx="14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333399"/>
                </a:solidFill>
              </a:rPr>
              <a:t>stres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857356" y="5786454"/>
            <a:ext cx="3786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4FC10"/>
                </a:solidFill>
              </a:rPr>
              <a:t>nowe doświadczenie</a:t>
            </a: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143504" y="607220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F75E09"/>
                </a:solidFill>
              </a:rPr>
              <a:t>radość i podekscytowanie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500826" y="1571612"/>
            <a:ext cx="1785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7030A0"/>
                </a:solidFill>
              </a:rPr>
              <a:t>duma</a:t>
            </a:r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43174" y="142873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ciekawość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42910" y="6242447"/>
            <a:ext cx="3143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C0000"/>
                </a:solidFill>
              </a:rPr>
              <a:t>samodzielność</a:t>
            </a:r>
          </a:p>
          <a:p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643439" y="1428736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EE1290"/>
                </a:solidFill>
              </a:rPr>
              <a:t>obawy</a:t>
            </a:r>
          </a:p>
        </p:txBody>
      </p:sp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ctr">
              <a:lnSpc>
                <a:spcPct val="200000"/>
              </a:lnSpc>
              <a:buClr>
                <a:schemeClr val="accent1"/>
              </a:buClr>
              <a:buSzPct val="68000"/>
              <a:buNone/>
            </a:pPr>
            <a:endParaRPr lang="pl-P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chemeClr val="accent1"/>
              </a:buClr>
              <a:buSzPct val="68000"/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Rodzicu – przygotuj sam </a:t>
            </a: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siebie </a:t>
            </a:r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2571744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Nie okazuj dziecku swoich lęków, obaw, czy wątpliwości.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Nie okazuj obaw o postępy edukacyjne, o to czy sobie poradzi.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Staraj się przedstawiać szkołę, jako kolejny ważny etap w życiu człowieka.  Jako miejsce przyjazne i bezpieczne.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3" name="Picture 2" descr="C:\Users\Maria\Desktop\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786058"/>
            <a:ext cx="2367928" cy="157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Zapoznaj dziecko ze szkołą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1844824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Poznajcie drogę do szkoły i przejdźcie ją kilkakrotne.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Opowiadaj dziecku o szkole „przy okazji”.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Nie oferuj dziecku złotych gór, ani nie strasz dziecka  szkołą…</a:t>
            </a:r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W rozmowie podkreślaj to, co sprawi, że Wasze dziecko poczuje się zainteresowane i ciekawe nowych doświadczeń. </a:t>
            </a:r>
          </a:p>
        </p:txBody>
      </p:sp>
      <p:pic>
        <p:nvPicPr>
          <p:cNvPr id="3" name="Picture 2" descr="C:\Users\Maria\Desktop\DSC_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32" y="2357430"/>
            <a:ext cx="4119568" cy="265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939916"/>
          </a:xfrm>
        </p:spPr>
        <p:txBody>
          <a:bodyPr>
            <a:normAutofit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pl-PL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42910" y="121442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pl-PL" sz="1600" b="1" u="sng" dirty="0"/>
          </a:p>
          <a:p>
            <a:pPr>
              <a:lnSpc>
                <a:spcPct val="150000"/>
              </a:lnSpc>
            </a:pPr>
            <a:endParaRPr lang="pl-PL" sz="1600" dirty="0"/>
          </a:p>
        </p:txBody>
      </p:sp>
      <p:sp>
        <p:nvSpPr>
          <p:cNvPr id="10" name="Prostokąt 9"/>
          <p:cNvSpPr/>
          <p:nvPr/>
        </p:nvSpPr>
        <p:spPr>
          <a:xfrm>
            <a:off x="500034" y="642918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Opowiedz dziecku o szkole, </a:t>
            </a:r>
          </a:p>
          <a:p>
            <a:pPr algn="ctr"/>
            <a:r>
              <a:rPr lang="pl-PL" sz="4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do której uczęszczałeś</a:t>
            </a:r>
            <a:endParaRPr lang="pl-PL" sz="4000" dirty="0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85786" y="2492896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Opowiedz dziecku o swoich pierwszych krokach w szkole .</a:t>
            </a:r>
          </a:p>
          <a:p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Przypomnij sobie, jak się wtedy czułeś – pozwól dziecku przeżywać różne emocje od radości po niepewność, lęk.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Opowiedz o tym, co lubiłeś robić w szkole, o swoich przyjaciołach, </a:t>
            </a:r>
            <a:r>
              <a:rPr lang="pl-PL" dirty="0" smtClean="0"/>
              <a:t>dobrych </a:t>
            </a:r>
            <a:r>
              <a:rPr lang="pl-PL" dirty="0"/>
              <a:t>nauczycielach.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O szkole rozmawiajcie „na raty”, aby informacje nie przytłoczyły dziecka. </a:t>
            </a:r>
          </a:p>
        </p:txBody>
      </p:sp>
      <p:pic>
        <p:nvPicPr>
          <p:cNvPr id="1029" name="Picture 5" descr="C:\Users\Maria\Desktop\z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71810"/>
            <a:ext cx="26787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nowa szkoła = nowi koledzy </a:t>
            </a:r>
            <a:b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 koleżanki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2214554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Zadbaj o integrację z innymi dziećmi.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Zaproś kolegów / koleżanki / najlepszego przyjaciela do domu, umówcie się do kina lub na plac zabaw.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00562" y="4786322"/>
            <a:ext cx="4286280" cy="1857388"/>
          </a:xfrm>
        </p:spPr>
        <p:txBody>
          <a:bodyPr>
            <a:normAutofit/>
          </a:bodyPr>
          <a:lstStyle/>
          <a:p>
            <a:r>
              <a:rPr lang="pl-PL" sz="1800" dirty="0"/>
              <a:t>Dzięki  temu Twoje dziecko z większą otuchą i pewnością siebie rozpocznie pierwszą klasę.  </a:t>
            </a:r>
          </a:p>
          <a:p>
            <a:pPr>
              <a:buNone/>
            </a:pPr>
            <a:endParaRPr lang="pl-PL" sz="1800" dirty="0"/>
          </a:p>
          <a:p>
            <a:pPr>
              <a:buNone/>
            </a:pPr>
            <a:endParaRPr lang="pl-PL" dirty="0"/>
          </a:p>
        </p:txBody>
      </p:sp>
      <p:pic>
        <p:nvPicPr>
          <p:cNvPr id="25603" name="Picture 3" descr="C:\Users\Maria\Desktop\prezentacja\20150906_12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3929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Maria\Desktop\prezentacja\20151023_16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Nowy harmonogram  dnia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0034" y="1714488"/>
            <a:ext cx="4929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Organizacja poranków (śniadania, mycie zębów, ubieranie się).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Pobyt w szkole (obiady, korzystanie ze świetlicy szkolnej, odbiór ze szkoły).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Popołudnia (obiad w domu, odpoczynek / zabawa, czas na rozmowę o szkole).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Organizacja wieczorów (pora kolacji, wieczorynki, przygotowanie piórnika/ pakowanie plecaka, przygotowanie ubrań do szkoły).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ok. 2 tygodnie przed końcem wakacji przyzwyczajaj dziecko do konkretnej godziny kąpieli i snu.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572132" y="5000636"/>
            <a:ext cx="3114668" cy="150019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Picture 6" descr="C:\Users\Maria\Pictures\2015-09\20150909_14472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357586" cy="488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Wspieraj </a:t>
            </a:r>
            <a:b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samodzielność swojego dziecka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2204864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dirty="0"/>
              <a:t> Pozwalaj dziecku samemu wiązać buty, włączaj do obowiązków domowych,  niech dziecko pomaga Ci przy porządkach, mobilizuj do sprzątania po zabawie itp. </a:t>
            </a:r>
          </a:p>
          <a:p>
            <a:pPr algn="just">
              <a:buFont typeface="Arial" pitchFamily="34" charset="0"/>
              <a:buChar char="•"/>
            </a:pPr>
            <a:endParaRPr lang="pl-PL" dirty="0"/>
          </a:p>
          <a:p>
            <a:pPr algn="just">
              <a:buFont typeface="Arial" pitchFamily="34" charset="0"/>
              <a:buChar char="•"/>
            </a:pPr>
            <a:r>
              <a:rPr lang="pl-PL" dirty="0"/>
              <a:t> Chwal dziecko za pomoc, doceniaj jego starania.</a:t>
            </a:r>
          </a:p>
          <a:p>
            <a:pPr algn="just">
              <a:buFont typeface="Arial" pitchFamily="34" charset="0"/>
              <a:buChar char="•"/>
            </a:pPr>
            <a:endParaRPr lang="pl-PL" dirty="0"/>
          </a:p>
          <a:p>
            <a:pPr algn="just">
              <a:buFont typeface="Arial" pitchFamily="34" charset="0"/>
              <a:buChar char="•"/>
            </a:pPr>
            <a:r>
              <a:rPr lang="pl-PL" dirty="0"/>
              <a:t> Dzięki temu Twoje dziecko poczuje się z siebie dumne, uwierzy we własne siły i umiejętności.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Maria\Desktop\sałatka Zosi\MWA_2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857364"/>
            <a:ext cx="270438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Wspólne zakupy </a:t>
            </a:r>
            <a:b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 przygotowania do szkoły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14348" y="2285992"/>
            <a:ext cx="46434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/>
              <a:t> Wyprawkę do szkoły kompletuj razem z dzieckiem.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Pozwól, aby dziecko samo wybrało tornister, piórnik,  worek na strój sportowy, zeszyty.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Wspólnie podpiszcie okładki zeszytów.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Pamiętaj, aby kupić wygodne buty do szkoły.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r>
              <a:rPr lang="pl-PL" dirty="0"/>
              <a:t> Podpiszcie ubrania dziecka.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C:\Users\Maria\Pictures\2017-06-06\20170606_194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71002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1074</Words>
  <Application>Microsoft Office PowerPoint</Application>
  <PresentationFormat>Pokaz na ekranie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Wingdings 3</vt:lpstr>
      <vt:lpstr>Motyw pakietu Office</vt:lpstr>
      <vt:lpstr>Szkoła Podstawowa nr 323  im. Polskich Olimpijczyków    w Warszawie                </vt:lpstr>
      <vt:lpstr>Nowy etap Życia</vt:lpstr>
      <vt:lpstr> Rodzicu – przygotuj sam siebie </vt:lpstr>
      <vt:lpstr> Zapoznaj dziecko ze szkołą</vt:lpstr>
      <vt:lpstr> </vt:lpstr>
      <vt:lpstr> nowa szkoła = nowi koledzy  i koleżanki</vt:lpstr>
      <vt:lpstr> Nowy harmonogram  dnia</vt:lpstr>
      <vt:lpstr> Wspieraj  samodzielność swojego dziecka</vt:lpstr>
      <vt:lpstr> Wspólne zakupy  i przygotowania do szkoły</vt:lpstr>
      <vt:lpstr> Odpowiednie miejsce do pracy</vt:lpstr>
      <vt:lpstr> Najlepsze  przygotowanie  do  nauki  pisania  i  czytania</vt:lpstr>
      <vt:lpstr> czas  na  rozmowę  i  bycie  razem</vt:lpstr>
      <vt:lpstr>Prezentacja programu PowerPoint</vt:lpstr>
      <vt:lpstr>Czego może bać się   dziecko 7-letnie?</vt:lpstr>
      <vt:lpstr>Jak wspierać?</vt:lpstr>
      <vt:lpstr>Wsparcie psychologiczno-pedagogiczne</vt:lpstr>
      <vt:lpstr> Wsparcie psychologiczno-pedagogiczne w naszej szkole</vt:lpstr>
      <vt:lpstr>Diagnoza </vt:lpstr>
      <vt:lpstr>  Współpraca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nr 323  im. Polskich Olimpijczyków    w Warszawie</dc:title>
  <dc:creator>Nauczyciel</dc:creator>
  <cp:lastModifiedBy>Nauczyciel</cp:lastModifiedBy>
  <cp:revision>358</cp:revision>
  <dcterms:created xsi:type="dcterms:W3CDTF">2011-07-03T17:29:57Z</dcterms:created>
  <dcterms:modified xsi:type="dcterms:W3CDTF">2022-02-22T13:35:45Z</dcterms:modified>
</cp:coreProperties>
</file>