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38" r:id="rId2"/>
  </p:sldMasterIdLst>
  <p:notesMasterIdLst>
    <p:notesMasterId r:id="rId15"/>
  </p:notesMasterIdLst>
  <p:handoutMasterIdLst>
    <p:handoutMasterId r:id="rId16"/>
  </p:handoutMasterIdLst>
  <p:sldIdLst>
    <p:sldId id="326" r:id="rId3"/>
    <p:sldId id="360" r:id="rId4"/>
    <p:sldId id="346" r:id="rId5"/>
    <p:sldId id="356" r:id="rId6"/>
    <p:sldId id="357" r:id="rId7"/>
    <p:sldId id="361" r:id="rId8"/>
    <p:sldId id="359" r:id="rId9"/>
    <p:sldId id="358" r:id="rId10"/>
    <p:sldId id="340" r:id="rId11"/>
    <p:sldId id="333" r:id="rId12"/>
    <p:sldId id="331" r:id="rId13"/>
    <p:sldId id="33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2280" autoAdjust="0"/>
  </p:normalViewPr>
  <p:slideViewPr>
    <p:cSldViewPr snapToGrid="0">
      <p:cViewPr varScale="1">
        <p:scale>
          <a:sx n="82" d="100"/>
          <a:sy n="82" d="100"/>
        </p:scale>
        <p:origin x="379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45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2359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0637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5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987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3899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1458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70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9410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3858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573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571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977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05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101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588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341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067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590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333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E583DDF-CA54-461A-A486-592D2374C532}" type="datetimeFigureOut">
              <a:rPr lang="pl-PL" smtClean="0"/>
              <a:pPr/>
              <a:t>22.02.2022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A8D9AD5-F248-4919-864A-CFD76CC027D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704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  <p:sldLayoutId id="214748385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kacja.warszawa.pl/sites/edukacja/files/rekrutacja/22716/attachments/harmonogram_rekrutacji_do_klas_pierwszych_w_szkolach_podstawowych_na_rok_szkolny_2021_2021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idx="4294967295"/>
          </p:nvPr>
        </p:nvSpPr>
        <p:spPr>
          <a:xfrm>
            <a:off x="2291979" y="1605831"/>
            <a:ext cx="9359900" cy="5252169"/>
          </a:xfrm>
        </p:spPr>
        <p:txBody>
          <a:bodyPr>
            <a:normAutofit fontScale="90000"/>
          </a:bodyPr>
          <a:lstStyle/>
          <a:p>
            <a:pPr defTabSz="914400">
              <a:spcBef>
                <a:spcPts val="0"/>
              </a:spcBef>
            </a:pP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/>
            </a:r>
            <a:b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/>
            </a:r>
            <a:br>
              <a:rPr lang="pl-PL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REKRUTACJA</a:t>
            </a:r>
            <a:b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2400" dirty="0" smtClean="0">
                <a:latin typeface="Cambria"/>
              </a:rPr>
              <a:t>do klasy pierwszej szkoły podstawowej</a:t>
            </a:r>
            <a:br>
              <a:rPr lang="pl-PL" sz="2400" dirty="0" smtClean="0">
                <a:latin typeface="Cambria"/>
              </a:rPr>
            </a:br>
            <a:r>
              <a:rPr lang="pl-PL" sz="2400" dirty="0" smtClean="0">
                <a:latin typeface="Cambria"/>
              </a:rPr>
              <a:t>oraz oddziału przedszkolnego w szkole podstawowej</a:t>
            </a:r>
            <a:r>
              <a:rPr lang="pl-PL" sz="6600" dirty="0" smtClean="0">
                <a:latin typeface="Cambria"/>
              </a:rPr>
              <a:t/>
            </a:r>
            <a:br>
              <a:rPr lang="pl-PL" sz="6600" dirty="0" smtClean="0">
                <a:latin typeface="Cambria"/>
              </a:rPr>
            </a:br>
            <a:r>
              <a:rPr lang="pl-PL" sz="6600" dirty="0" smtClean="0">
                <a:latin typeface="Cambria"/>
              </a:rPr>
              <a:t>                   </a:t>
            </a: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2022/2023</a:t>
            </a:r>
            <a:b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                  </a:t>
            </a:r>
            <a:r>
              <a:rPr lang="pl-PL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Magdalena </a:t>
            </a:r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Berlińska – </a:t>
            </a:r>
            <a:r>
              <a:rPr lang="pl-PL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/>
            </a:r>
            <a:br>
              <a:rPr lang="pl-PL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	</a:t>
            </a:r>
            <a:r>
              <a:rPr lang="pl-PL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    Wicedyrektor szkoły </a:t>
            </a:r>
            <a:br>
              <a:rPr lang="pl-PL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			Przewodnicząca komisji rekrutacyjnej</a:t>
            </a:r>
            <a:br>
              <a:rPr lang="pl-PL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/>
            </a:r>
            <a:br>
              <a:rPr lang="pl-PL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9600" dirty="0">
                <a:latin typeface="Cambria"/>
              </a:rPr>
              <a:t/>
            </a:r>
            <a:br>
              <a:rPr lang="pl-PL" sz="9600" dirty="0">
                <a:latin typeface="Cambria"/>
              </a:rPr>
            </a:b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/>
            </a:r>
            <a:b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                              </a:t>
            </a:r>
            <a:endParaRPr lang="pl-PL" sz="6000" b="0" i="0" dirty="0">
              <a:solidFill>
                <a:schemeClr val="tx1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40873" y="956058"/>
            <a:ext cx="105040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marca godz. 13.00 – 17 marca do godz. 20.00 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Rejestracja w systemie rekrutacji wniosków/zgłoszeń o przyjęcie  </a:t>
            </a:r>
            <a:endParaRPr lang="pl-PL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/>
            <a:endParaRPr lang="pl-PL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/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marca godz. 13.00 – </a:t>
            </a:r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 </a:t>
            </a:r>
            <a:r>
              <a:rPr lang="pl-PL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marca do godz. </a:t>
            </a:r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16.00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Złożenie 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w szkole pierwszego wyboru podpisanego 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</a:t>
            </a:r>
          </a:p>
          <a:p>
            <a:pPr marL="342900" indent="-342900"/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       wniosku/zgłoszenia 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oraz dokumentów potwierdzających 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</a:t>
            </a:r>
          </a:p>
          <a:p>
            <a:pPr marL="342900" indent="-342900"/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        spełnianie kryteriów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pl-PL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/>
            <a:endParaRPr lang="pl-PL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/>
            <a:endParaRPr lang="pl-PL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21 kwietnia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(godz</a:t>
            </a:r>
            <a:r>
              <a:rPr lang="pl-PL" sz="1600" b="1" dirty="0">
                <a:latin typeface="Cambria" panose="02040503050406030204" pitchFamily="18" charset="0"/>
                <a:ea typeface="Cambria" panose="02040503050406030204" pitchFamily="18" charset="0"/>
              </a:rPr>
              <a:t>. 13.00</a:t>
            </a:r>
            <a:r>
              <a:rPr lang="pl-PL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pl-PL" sz="1600" b="1" dirty="0">
                <a:latin typeface="Cambria" panose="02040503050406030204" pitchFamily="18" charset="0"/>
                <a:ea typeface="Cambria" panose="02040503050406030204" pitchFamily="18" charset="0"/>
              </a:rPr>
              <a:t>Opublikowanie list zakwalifikowanych i </a:t>
            </a:r>
            <a:r>
              <a:rPr lang="pl-PL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niezakwalifikowanych</a:t>
            </a:r>
          </a:p>
          <a:p>
            <a:pPr algn="ctr"/>
            <a:endParaRPr lang="pl-PL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l-PL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21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kwietnia </a:t>
            </a:r>
            <a:r>
              <a:rPr lang="pl-PL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godz. 13.00 – </a:t>
            </a:r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27 kwietnia </a:t>
            </a:r>
            <a:r>
              <a:rPr lang="pl-PL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 godz. </a:t>
            </a:r>
            <a:r>
              <a:rPr lang="pl-PL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16.00 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Złożenie 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potwierdzenia woli zapisu dziecka 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w 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szkole, do 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</a:t>
            </a:r>
          </a:p>
          <a:p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                     której </a:t>
            </a: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>zostało zakwalifikowane</a:t>
            </a:r>
            <a:r>
              <a:rPr lang="pl-PL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pl-PL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l-PL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ctr"/>
            <a:r>
              <a:rPr lang="pl-PL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29 kwietnia (godz</a:t>
            </a:r>
            <a:r>
              <a:rPr lang="pl-PL" sz="16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pl-PL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13.00) </a:t>
            </a:r>
            <a:r>
              <a:rPr lang="pl-PL" sz="1600" b="1" dirty="0">
                <a:latin typeface="Cambria" panose="02040503050406030204" pitchFamily="18" charset="0"/>
                <a:ea typeface="Cambria" panose="02040503050406030204" pitchFamily="18" charset="0"/>
              </a:rPr>
              <a:t>Opublikowanie list przyjętych </a:t>
            </a:r>
            <a:r>
              <a:rPr lang="pl-PL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pl-PL" sz="1600" b="1" dirty="0">
                <a:latin typeface="Cambria" panose="02040503050406030204" pitchFamily="18" charset="0"/>
                <a:ea typeface="Cambria" panose="02040503050406030204" pitchFamily="18" charset="0"/>
              </a:rPr>
              <a:t>nieprzyjętych.</a:t>
            </a:r>
            <a:endParaRPr lang="pl-PL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161309" y="328138"/>
            <a:ext cx="9531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Terminy rekrutacji do klasy I oraz oddziału przedszkolnego</a:t>
            </a:r>
            <a:endParaRPr lang="en-GB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772056" y="5211726"/>
            <a:ext cx="7841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rgbClr val="008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15 czerwca godz. 16.00</a:t>
            </a:r>
          </a:p>
          <a:p>
            <a:pPr algn="ctr"/>
            <a:endParaRPr lang="pl-PL" b="1" dirty="0">
              <a:solidFill>
                <a:srgbClr val="008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b="1" dirty="0" smtClean="0">
                <a:solidFill>
                  <a:srgbClr val="008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Postępowanie </a:t>
            </a:r>
            <a:r>
              <a:rPr lang="pl-PL" b="1" dirty="0">
                <a:solidFill>
                  <a:srgbClr val="008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uzupełniające do klas I w szkołach </a:t>
            </a:r>
            <a:r>
              <a:rPr lang="pl-PL" b="1" dirty="0" smtClean="0">
                <a:solidFill>
                  <a:srgbClr val="008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podstawowych – opublikowanie w systemie wolnych miejsc w szkołach podstawowych. </a:t>
            </a: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357745" y="277247"/>
            <a:ext cx="10612581" cy="6714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1200"/>
              </a:spcBef>
              <a:spcAft>
                <a:spcPts val="500"/>
              </a:spcAft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rekrutacji na rok szkolny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2022/2023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aby złożyć wniosek o przyjęcie do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szkoły/oddziału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przedszkolnego w szkole podstawowej rodzice mogą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lvl="0" algn="ctr">
              <a:lnSpc>
                <a:spcPct val="150000"/>
              </a:lnSpc>
              <a:spcBef>
                <a:spcPts val="1200"/>
              </a:spcBef>
              <a:spcAft>
                <a:spcPts val="500"/>
              </a:spcAft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1)     Po wypełnieniu w systemie wniosku i podłączeniu wymaganych skanów 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dokumentów </a:t>
            </a:r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podpisać </a:t>
            </a:r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wniosek profilem zaufanym i wysyłać w systemie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 do przedszkola/szkoły pierwszego wyboru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2)     Po  wypełnieniu w systemie wniosku, wydrukowaniu go i podpisaniu złożyć, razem z dokumentami/oświadczeniami potwierdzającymi kryteria rekrutacyjne, w przedszkolu/szkole pierwszego wyboru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3)     Wypełnić papierowy wniosek odręcznie i po podpisaniu złożyć, razem z dokumentami/oświadczeniami potwierdzającymi kryteria rekrutacyjne,  w przedszkolu/szkole pierwszego wyboru. (W sytuacji tej informacje zawarte we wniosku wprowadza do systemu informatycznego dyrektor przedszkola/szkoły).</a:t>
            </a:r>
          </a:p>
          <a:p>
            <a:pPr lvl="0">
              <a:lnSpc>
                <a:spcPct val="150000"/>
              </a:lnSpc>
              <a:spcBef>
                <a:spcPts val="1200"/>
              </a:spcBef>
              <a:spcAft>
                <a:spcPts val="500"/>
              </a:spcAft>
            </a:pPr>
            <a:endParaRPr lang="pl-PL" sz="16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50594" y="513971"/>
            <a:ext cx="9702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Podpisy złożone na wniosku/zgłoszeniu są potwierdzeniem zgodności podanych informacji ze stanem faktycznym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 sytuacji braku możliwości podpisania wniosku/zgłoszenia przez oboje rodziców, konieczne jest dołączeniu do wniosku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oświadczenia wyjaśniającego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, dlaczego tylko jeden z rodziców podpisuje wniosek/zgłoszenie i/lub oświadczenia, że oboje rodzice  zgodnie podjęli decyzję o udziale dziecka w rekrutacji oraz uzgodnili dane zawarte we wniosku/zgłoszeniu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0" algn="ctr">
              <a:spcAft>
                <a:spcPts val="0"/>
              </a:spcAft>
            </a:pP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Art. 97 </a:t>
            </a:r>
            <a:r>
              <a:rPr lang="pl-PL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§ 1. Ustawa z dnia 25 lutego 1964 r. Kodeks rodzinny i opiekuńczy – Jeżeli władza rodzicielska przysługuje obojgu rodzicom, każde z nich jest obowiązane i uprawnione do jej wykonywania;  § 2. Jednakże </a:t>
            </a:r>
            <a:r>
              <a:rPr lang="pl-PL" sz="12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 </a:t>
            </a:r>
            <a:r>
              <a:rPr lang="pl-PL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istotnych sprawach dziecka rodzice rozstrzygają wspólnie; w braku porozumienia między nimi rozstrzyga sąd opiekuńczy”.</a:t>
            </a:r>
            <a:endParaRPr lang="pl-PL" sz="12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99947" y="2168236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pl-PL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REKRUTACJA</a:t>
            </a:r>
            <a:r>
              <a:rPr lang="pl-PL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/>
            </a:r>
            <a:br>
              <a:rPr lang="pl-PL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</a:br>
            <a:r>
              <a:rPr lang="pl-PL" dirty="0">
                <a:latin typeface="Cambria"/>
              </a:rPr>
              <a:t>do klasy pierwszej szkoły podstawowej</a:t>
            </a:r>
            <a:br>
              <a:rPr lang="pl-PL" dirty="0">
                <a:latin typeface="Cambria"/>
              </a:rPr>
            </a:br>
            <a:r>
              <a:rPr lang="pl-PL" dirty="0">
                <a:latin typeface="Cambria"/>
              </a:rPr>
              <a:t>oraz oddziału przedszkolnego w szkole </a:t>
            </a:r>
            <a:r>
              <a:rPr lang="pl-PL" dirty="0" smtClean="0">
                <a:latin typeface="Cambria"/>
              </a:rPr>
              <a:t>podstawowej</a:t>
            </a:r>
            <a:br>
              <a:rPr lang="pl-PL" dirty="0" smtClean="0">
                <a:latin typeface="Cambria"/>
              </a:rPr>
            </a:br>
            <a:r>
              <a:rPr lang="pl-PL" dirty="0">
                <a:latin typeface="Cambria"/>
              </a:rPr>
              <a:t/>
            </a:r>
            <a:br>
              <a:rPr lang="pl-PL" dirty="0">
                <a:latin typeface="Cambria"/>
              </a:rPr>
            </a:br>
            <a:r>
              <a:rPr lang="pl-PL" dirty="0" smtClean="0">
                <a:latin typeface="Cambria"/>
              </a:rPr>
              <a:t>odbywa się w budynku przy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</a:rPr>
              <a:t>ul. Hirszfelda 11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848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7501" y="447062"/>
            <a:ext cx="10037299" cy="4156364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 klasy pierwszej szkoły podstawowej kandydaci przyjmowani są:</a:t>
            </a:r>
            <a:b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 urzędu </a:t>
            </a:r>
            <a: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(szkoła obwodowa) </a:t>
            </a:r>
            <a:b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lub </a:t>
            </a:r>
            <a:b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na wniosek rodziców </a:t>
            </a:r>
            <a: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(szkoła spoza obwodu).</a:t>
            </a:r>
            <a:b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2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 wcześniejszym zgłoszeniu dziecka do elektronicznego systemu rekrutacyjnego.</a:t>
            </a:r>
            <a: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2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4491021" y="4992377"/>
            <a:ext cx="445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https://warszawa-podstawowe.pzo.edu.pl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93627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583140" y="467269"/>
            <a:ext cx="103722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Kandydaci mieszkający w obwodzie danej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szkoły</a:t>
            </a:r>
          </a:p>
          <a:p>
            <a:pPr algn="ctr">
              <a:lnSpc>
                <a:spcPct val="150000"/>
              </a:lnSpc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Kandydaci </a:t>
            </a:r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mieszkający w obwodzie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szkoły podstawowej, którzy ubiegają się o przyjęcie do klasy I wyłącznie w tej szkole - przyjmowani są z urzędu na podstawie </a:t>
            </a:r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zgłoszenia.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Do zgłoszenia dołącza się oświadczenie o miejscu zamieszkania rodziców kandydata i kandydata, które składa się pod rygorem odpowiedzialności karnej za składanie fałszywych oświadczeń.</a:t>
            </a:r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Kandydaci spoza obwodu 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Kandydaci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, dla których wybrana szkoła nie jest szkołą obwodową, </a:t>
            </a:r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biorą udział w postępowaniu </a:t>
            </a:r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rekrutacyjnym,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 rodzice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mogą ubiegać się o przyjęcie dziecka do dowolnie wybranych szkół, układając własną listę preferencji - nie ma ograniczenia liczby szkół, do których można ubiegać się o przyjęcie 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dziecka, kandydaci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przyjmowani są zgodnie z kryteriami określonymi przez Radę m.st. 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Warszawy.</a:t>
            </a:r>
          </a:p>
          <a:p>
            <a:pPr algn="ctr">
              <a:lnSpc>
                <a:spcPct val="150000"/>
              </a:lnSpc>
            </a:pPr>
            <a: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sz="1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99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075902" y="404304"/>
            <a:ext cx="4132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http://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edukacja.warszawa.pl</a:t>
            </a: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Łuk 12"/>
          <p:cNvSpPr/>
          <p:nvPr/>
        </p:nvSpPr>
        <p:spPr>
          <a:xfrm>
            <a:off x="5223164" y="4082936"/>
            <a:ext cx="45719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582" y="304800"/>
            <a:ext cx="4429125" cy="5695950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7398" y="1243012"/>
            <a:ext cx="570980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14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626" y="133248"/>
            <a:ext cx="7117773" cy="630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6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70364" y="1995055"/>
            <a:ext cx="94626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Do oddziału przedszkolnego w szkole podstawowej przyjmowane są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zieci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sześcioletnie (urodzone w 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2016 roku), które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muszą odbyć roczne przygotowanie przedszkolne w przedszkolu, oddziale przedszkolnym zorganizowanym w szkole podstawowej lub innej formie wychowania przedszkolnego. </a:t>
            </a:r>
          </a:p>
        </p:txBody>
      </p:sp>
      <p:sp>
        <p:nvSpPr>
          <p:cNvPr id="3" name="Prostokąt 2"/>
          <p:cNvSpPr/>
          <p:nvPr/>
        </p:nvSpPr>
        <p:spPr>
          <a:xfrm>
            <a:off x="6955351" y="4784559"/>
            <a:ext cx="4351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https://warszawa-przedszkola.pzo.edu.pl</a:t>
            </a:r>
            <a:r>
              <a:rPr lang="pl-PL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71865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144802" y="642505"/>
            <a:ext cx="4132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http://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edukacja.warszawa.pl</a:t>
            </a: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460" y="157596"/>
            <a:ext cx="4775922" cy="4782569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5115" y="1498023"/>
            <a:ext cx="5252172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09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319866" y="592667"/>
            <a:ext cx="877146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Postępowanie rekrutacyjne na rok szkolny 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2022/2023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jest prowadzone z wykorzystaniem systemu informatycznego, w terminach określonych w </a:t>
            </a:r>
            <a:r>
              <a:rPr lang="pl-PL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hlinkClick r:id="rId2" tooltip="harmonogram rekrutacji"/>
              </a:rPr>
              <a:t>harmonogramie</a:t>
            </a: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0" algn="ctr">
              <a:lnSpc>
                <a:spcPct val="150000"/>
              </a:lnSpc>
            </a:pP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Włączenie się w postępowanie rekrutacyjne musi nastąpić między datą rozpoczęcia etapu składania wniosków/zgłoszeń, a datą zakończenia tego 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etapu.</a:t>
            </a:r>
          </a:p>
          <a:p>
            <a:pPr algn="ctr">
              <a:lnSpc>
                <a:spcPct val="150000"/>
              </a:lnSpc>
            </a:pPr>
            <a:endParaRPr lang="pl-PL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Wnioski złożone po terminie określonym w harmonogramie nie zostaną uwzględnione w rekrutacji.</a:t>
            </a:r>
          </a:p>
          <a:p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371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Czerwonofioletowy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625470E-C1ED-4C6A-A783-AA9E682497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0</TotalTime>
  <Words>159</Words>
  <Application>Microsoft Office PowerPoint</Application>
  <PresentationFormat>Panoramiczny</PresentationFormat>
  <Paragraphs>51</Paragraphs>
  <Slides>12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Corbel</vt:lpstr>
      <vt:lpstr>Times New Roman</vt:lpstr>
      <vt:lpstr>Paralaksa</vt:lpstr>
      <vt:lpstr>  REKRUTACJA do klasy pierwszej szkoły podstawowej oraz oddziału przedszkolnego w szkole podstawowej                    2022/2023                   Magdalena Berlińska –       Wicedyrektor szkoły     Przewodnicząca komisji rekrutacyjnej                                  </vt:lpstr>
      <vt:lpstr>REKRUTACJA do klasy pierwszej szkoły podstawowej oraz oddziału przedszkolnego w szkole podstawowej  odbywa się w budynku przy ul. Hirszfelda 11</vt:lpstr>
      <vt:lpstr>Do klasy pierwszej szkoły podstawowej kandydaci przyjmowani są: z urzędu (szkoła obwodowa)  lub  na wniosek rodziców (szkoła spoza obwodu). Po wcześniejszym zgłoszeniu dziecka do elektronicznego systemu rekrutacyjnego.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2014-02-12T11:47:43Z</dcterms:created>
  <dcterms:modified xsi:type="dcterms:W3CDTF">2022-02-22T13:34:08Z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TC028952709991</vt:lpwstr>
  </property>
</Properties>
</file>