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69" r:id="rId4"/>
    <p:sldId id="271" r:id="rId5"/>
    <p:sldId id="270" r:id="rId6"/>
    <p:sldId id="268" r:id="rId7"/>
    <p:sldId id="257" r:id="rId8"/>
    <p:sldId id="258" r:id="rId9"/>
    <p:sldId id="280" r:id="rId10"/>
    <p:sldId id="277" r:id="rId11"/>
    <p:sldId id="278" r:id="rId12"/>
    <p:sldId id="274" r:id="rId13"/>
    <p:sldId id="265" r:id="rId14"/>
    <p:sldId id="266" r:id="rId15"/>
    <p:sldId id="279" r:id="rId16"/>
    <p:sldId id="281" r:id="rId17"/>
    <p:sldId id="267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26" autoAdjust="0"/>
    <p:restoredTop sz="94660"/>
  </p:normalViewPr>
  <p:slideViewPr>
    <p:cSldViewPr snapToGrid="0">
      <p:cViewPr varScale="1">
        <p:scale>
          <a:sx n="74" d="100"/>
          <a:sy n="74" d="100"/>
        </p:scale>
        <p:origin x="3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none" spc="20" baseline="0">
                <a:solidFill>
                  <a:srgbClr val="00B050"/>
                </a:solidFill>
                <a:latin typeface="+mn-lt"/>
                <a:ea typeface="+mn-ea"/>
                <a:cs typeface="+mn-cs"/>
              </a:defRPr>
            </a:pPr>
            <a:r>
              <a:rPr lang="pl-PL" sz="1400" b="1" i="0" u="none" strike="noStrike" cap="none" baseline="0">
                <a:effectLst/>
              </a:rPr>
              <a:t>Chciałbym/chciałabym, aby moje dziecko w przyszłości</a:t>
            </a:r>
            <a:endParaRPr lang="pl-PL" b="1">
              <a:solidFill>
                <a:srgbClr val="00B05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2512017574091149"/>
          <c:y val="0.14686277499810588"/>
          <c:w val="0.54584445636061318"/>
          <c:h val="0.85313722500189415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  <a:ln w="9525" cap="flat" cmpd="sng" algn="ctr">
              <a:solidFill>
                <a:schemeClr val="accent6">
                  <a:shade val="95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'1-cechy dziecka'!$G$3:$G$17</c:f>
              <c:strCache>
                <c:ptCount val="15"/>
                <c:pt idx="0">
                  <c:v>Miało wewnętrzną motywację do zdobywania wiedzy</c:v>
                </c:pt>
                <c:pt idx="1">
                  <c:v>Umiało się komunikować (zgłaszać swoje potrzeby, pomysły)</c:v>
                </c:pt>
                <c:pt idx="2">
                  <c:v>Było  kreatywne</c:v>
                </c:pt>
                <c:pt idx="3">
                  <c:v>Odkrywało i rozwijało swoje talenty</c:v>
                </c:pt>
                <c:pt idx="4">
                  <c:v>Znało swoje mocne strony</c:v>
                </c:pt>
                <c:pt idx="5">
                  <c:v>Brało odpowiedzialność za swoje działania</c:v>
                </c:pt>
                <c:pt idx="6">
                  <c:v>Umiało samodzielnie i z łatwością podejmować decyzje</c:v>
                </c:pt>
                <c:pt idx="7">
                  <c:v>Było otwarte na nowe pomysły</c:v>
                </c:pt>
                <c:pt idx="8">
                  <c:v>Umiało zarządzać powierzonymi zadaniami w określonym czasie</c:v>
                </c:pt>
                <c:pt idx="9">
                  <c:v>Łatwo adaptowało się do zmian</c:v>
                </c:pt>
                <c:pt idx="10">
                  <c:v>Potrafiło dokonać samooceny</c:v>
                </c:pt>
                <c:pt idx="11">
                  <c:v>Było zawsze zdyscyplinowane</c:v>
                </c:pt>
                <c:pt idx="12">
                  <c:v>Skupiało się na poprawianiu swoich słabych stron zamiast na rozwijaniu swoich zdolności</c:v>
                </c:pt>
                <c:pt idx="13">
                  <c:v>Umiało posłusznie realizować narzucone mu zadania</c:v>
                </c:pt>
                <c:pt idx="14">
                  <c:v>Było świadomie głównie swoich słabych stron</c:v>
                </c:pt>
              </c:strCache>
            </c:strRef>
          </c:cat>
          <c:val>
            <c:numRef>
              <c:f>'1-cechy dziecka'!$H$3:$H$17</c:f>
              <c:numCache>
                <c:formatCode>General</c:formatCode>
                <c:ptCount val="15"/>
                <c:pt idx="0">
                  <c:v>343</c:v>
                </c:pt>
                <c:pt idx="1">
                  <c:v>338</c:v>
                </c:pt>
                <c:pt idx="2">
                  <c:v>304</c:v>
                </c:pt>
                <c:pt idx="3">
                  <c:v>296</c:v>
                </c:pt>
                <c:pt idx="4">
                  <c:v>282</c:v>
                </c:pt>
                <c:pt idx="5">
                  <c:v>266</c:v>
                </c:pt>
                <c:pt idx="6">
                  <c:v>265</c:v>
                </c:pt>
                <c:pt idx="7">
                  <c:v>161</c:v>
                </c:pt>
                <c:pt idx="8">
                  <c:v>150</c:v>
                </c:pt>
                <c:pt idx="9">
                  <c:v>129</c:v>
                </c:pt>
                <c:pt idx="10">
                  <c:v>124</c:v>
                </c:pt>
                <c:pt idx="11">
                  <c:v>49</c:v>
                </c:pt>
                <c:pt idx="12">
                  <c:v>20</c:v>
                </c:pt>
                <c:pt idx="13">
                  <c:v>18</c:v>
                </c:pt>
                <c:pt idx="14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200418688"/>
        <c:axId val="200415944"/>
      </c:barChart>
      <c:catAx>
        <c:axId val="20041868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415944"/>
        <c:crosses val="autoZero"/>
        <c:auto val="1"/>
        <c:lblAlgn val="ctr"/>
        <c:lblOffset val="100"/>
        <c:noMultiLvlLbl val="0"/>
      </c:catAx>
      <c:valAx>
        <c:axId val="20041594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00418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AA42C8-9717-4D76-AE6B-D1CADE9A0F8F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3FC0A32-4530-4701-A96D-C82E018C6CE6}">
      <dgm:prSet phldrT="[Tekst]"/>
      <dgm:spPr/>
      <dgm:t>
        <a:bodyPr/>
        <a:lstStyle/>
        <a:p>
          <a:r>
            <a:rPr lang="pl-PL" b="1" dirty="0" smtClean="0"/>
            <a:t>Dyrektor szkoły</a:t>
          </a:r>
          <a:endParaRPr lang="pl-PL" b="1" dirty="0"/>
        </a:p>
      </dgm:t>
    </dgm:pt>
    <dgm:pt modelId="{F4474E87-92BA-44DB-98C1-0476E9B87DCF}" type="parTrans" cxnId="{3512F506-B276-4201-92C2-2B93D3A3373E}">
      <dgm:prSet/>
      <dgm:spPr/>
      <dgm:t>
        <a:bodyPr/>
        <a:lstStyle/>
        <a:p>
          <a:endParaRPr lang="pl-PL"/>
        </a:p>
      </dgm:t>
    </dgm:pt>
    <dgm:pt modelId="{F89E95C7-7C70-48C7-819D-C406421CDC4F}" type="sibTrans" cxnId="{3512F506-B276-4201-92C2-2B93D3A3373E}">
      <dgm:prSet/>
      <dgm:spPr/>
      <dgm:t>
        <a:bodyPr/>
        <a:lstStyle/>
        <a:p>
          <a:endParaRPr lang="pl-PL"/>
        </a:p>
      </dgm:t>
    </dgm:pt>
    <dgm:pt modelId="{0A1FFD6C-C181-4497-85E4-CC6DA50B4B72}">
      <dgm:prSet phldrT="[Tekst]" custT="1"/>
      <dgm:spPr/>
      <dgm:t>
        <a:bodyPr/>
        <a:lstStyle/>
        <a:p>
          <a:r>
            <a:rPr lang="pl-PL" sz="2000" b="1" dirty="0" smtClean="0"/>
            <a:t>Rada szkoły</a:t>
          </a:r>
          <a:endParaRPr lang="pl-PL" sz="2000" b="1" dirty="0"/>
        </a:p>
      </dgm:t>
    </dgm:pt>
    <dgm:pt modelId="{7B3DF917-050E-4D34-ADE3-9F68FCF60D23}" type="parTrans" cxnId="{5C2E4905-5E25-4019-922C-D247B86ADF79}">
      <dgm:prSet/>
      <dgm:spPr/>
      <dgm:t>
        <a:bodyPr/>
        <a:lstStyle/>
        <a:p>
          <a:endParaRPr lang="pl-PL"/>
        </a:p>
      </dgm:t>
    </dgm:pt>
    <dgm:pt modelId="{BF4CB65D-09D3-4220-865F-CE5284459FB2}" type="sibTrans" cxnId="{5C2E4905-5E25-4019-922C-D247B86ADF79}">
      <dgm:prSet/>
      <dgm:spPr/>
      <dgm:t>
        <a:bodyPr/>
        <a:lstStyle/>
        <a:p>
          <a:endParaRPr lang="pl-PL"/>
        </a:p>
      </dgm:t>
    </dgm:pt>
    <dgm:pt modelId="{1D0E186F-51C3-469D-8D76-E7C3CE38CC4A}">
      <dgm:prSet phldrT="[Tekst]" custT="1"/>
      <dgm:spPr/>
      <dgm:t>
        <a:bodyPr/>
        <a:lstStyle/>
        <a:p>
          <a:r>
            <a:rPr lang="pl-PL" sz="1800" b="1" dirty="0" smtClean="0"/>
            <a:t>Rada rodziców</a:t>
          </a:r>
          <a:endParaRPr lang="pl-PL" sz="1800" b="1" dirty="0"/>
        </a:p>
      </dgm:t>
    </dgm:pt>
    <dgm:pt modelId="{CA0DD65F-DD2A-41AD-9A82-256694E442CD}" type="parTrans" cxnId="{4A0773F9-26C7-41ED-8E43-2242A20FC031}">
      <dgm:prSet/>
      <dgm:spPr/>
      <dgm:t>
        <a:bodyPr/>
        <a:lstStyle/>
        <a:p>
          <a:endParaRPr lang="pl-PL"/>
        </a:p>
      </dgm:t>
    </dgm:pt>
    <dgm:pt modelId="{31AB5323-F4BD-4103-BE32-E26FB01D3117}" type="sibTrans" cxnId="{4A0773F9-26C7-41ED-8E43-2242A20FC031}">
      <dgm:prSet/>
      <dgm:spPr/>
      <dgm:t>
        <a:bodyPr/>
        <a:lstStyle/>
        <a:p>
          <a:endParaRPr lang="pl-PL"/>
        </a:p>
      </dgm:t>
    </dgm:pt>
    <dgm:pt modelId="{7A999A56-75FF-4D91-AB4B-D38A61C0EE46}">
      <dgm:prSet phldrT="[Tekst]" custT="1"/>
      <dgm:spPr/>
      <dgm:t>
        <a:bodyPr/>
        <a:lstStyle/>
        <a:p>
          <a:r>
            <a:rPr lang="pl-PL" sz="1400" b="1" dirty="0" smtClean="0"/>
            <a:t>Samorząd uczniowski</a:t>
          </a:r>
          <a:endParaRPr lang="pl-PL" sz="1400" b="1" dirty="0"/>
        </a:p>
      </dgm:t>
    </dgm:pt>
    <dgm:pt modelId="{7C313083-2350-4E8A-99F6-D87D521B1229}" type="parTrans" cxnId="{16AE2586-26B5-4130-9FC1-946B7B94A92B}">
      <dgm:prSet/>
      <dgm:spPr/>
      <dgm:t>
        <a:bodyPr/>
        <a:lstStyle/>
        <a:p>
          <a:endParaRPr lang="pl-PL"/>
        </a:p>
      </dgm:t>
    </dgm:pt>
    <dgm:pt modelId="{1D03947F-07D6-4ACB-AC27-7C1585A468CA}" type="sibTrans" cxnId="{16AE2586-26B5-4130-9FC1-946B7B94A92B}">
      <dgm:prSet/>
      <dgm:spPr/>
      <dgm:t>
        <a:bodyPr/>
        <a:lstStyle/>
        <a:p>
          <a:endParaRPr lang="pl-PL"/>
        </a:p>
      </dgm:t>
    </dgm:pt>
    <dgm:pt modelId="{AB2C0F0B-610C-4E3F-9DA2-8F59D5D5B6D8}">
      <dgm:prSet phldrT="[Tekst]" custT="1"/>
      <dgm:spPr/>
      <dgm:t>
        <a:bodyPr/>
        <a:lstStyle/>
        <a:p>
          <a:r>
            <a:rPr lang="pl-PL" sz="2000" b="1" dirty="0" smtClean="0"/>
            <a:t>Rada pedagogiczna</a:t>
          </a:r>
          <a:endParaRPr lang="pl-PL" sz="2000" b="1" dirty="0"/>
        </a:p>
      </dgm:t>
    </dgm:pt>
    <dgm:pt modelId="{FC8CD83D-74C4-49F9-9476-F922B3A5F65C}" type="parTrans" cxnId="{C51B64A0-7B5B-4B72-938A-40ECC6B3EA1C}">
      <dgm:prSet/>
      <dgm:spPr/>
      <dgm:t>
        <a:bodyPr/>
        <a:lstStyle/>
        <a:p>
          <a:endParaRPr lang="pl-PL"/>
        </a:p>
      </dgm:t>
    </dgm:pt>
    <dgm:pt modelId="{28E8D390-315C-46F6-8C08-C2E97DAFC6BF}" type="sibTrans" cxnId="{C51B64A0-7B5B-4B72-938A-40ECC6B3EA1C}">
      <dgm:prSet/>
      <dgm:spPr/>
      <dgm:t>
        <a:bodyPr/>
        <a:lstStyle/>
        <a:p>
          <a:endParaRPr lang="pl-PL"/>
        </a:p>
      </dgm:t>
    </dgm:pt>
    <dgm:pt modelId="{E6FD5AC2-2B6E-498B-B32A-B448964CAE2E}" type="pres">
      <dgm:prSet presAssocID="{E2AA42C8-9717-4D76-AE6B-D1CADE9A0F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1D30197-0684-49F1-BC8F-20752C293D97}" type="pres">
      <dgm:prSet presAssocID="{53FC0A32-4530-4701-A96D-C82E018C6CE6}" presName="centerShape" presStyleLbl="node0" presStyleIdx="0" presStyleCnt="1" custScaleX="105612" custScaleY="92934" custLinFactNeighborX="699" custLinFactNeighborY="2930"/>
      <dgm:spPr/>
      <dgm:t>
        <a:bodyPr/>
        <a:lstStyle/>
        <a:p>
          <a:endParaRPr lang="pl-PL"/>
        </a:p>
      </dgm:t>
    </dgm:pt>
    <dgm:pt modelId="{4089D2B8-F3AB-400F-8E63-9CE25EEEB786}" type="pres">
      <dgm:prSet presAssocID="{7B3DF917-050E-4D34-ADE3-9F68FCF60D23}" presName="parTrans" presStyleLbl="sibTrans2D1" presStyleIdx="0" presStyleCnt="4"/>
      <dgm:spPr/>
      <dgm:t>
        <a:bodyPr/>
        <a:lstStyle/>
        <a:p>
          <a:endParaRPr lang="pl-PL"/>
        </a:p>
      </dgm:t>
    </dgm:pt>
    <dgm:pt modelId="{9E490CE0-50D5-4C2B-A36E-2B5D4115A43E}" type="pres">
      <dgm:prSet presAssocID="{7B3DF917-050E-4D34-ADE3-9F68FCF60D23}" presName="connectorText" presStyleLbl="sibTrans2D1" presStyleIdx="0" presStyleCnt="4"/>
      <dgm:spPr/>
      <dgm:t>
        <a:bodyPr/>
        <a:lstStyle/>
        <a:p>
          <a:endParaRPr lang="pl-PL"/>
        </a:p>
      </dgm:t>
    </dgm:pt>
    <dgm:pt modelId="{F09DE02B-43DC-4D3C-A66B-CB2C483E09D7}" type="pres">
      <dgm:prSet presAssocID="{0A1FFD6C-C181-4497-85E4-CC6DA50B4B72}" presName="node" presStyleLbl="node1" presStyleIdx="0" presStyleCnt="4" custRadScaleRad="85714" custRadScaleInc="-187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A21206C-E4A1-4411-8256-128E602BAEA3}" type="pres">
      <dgm:prSet presAssocID="{CA0DD65F-DD2A-41AD-9A82-256694E442CD}" presName="parTrans" presStyleLbl="sibTrans2D1" presStyleIdx="1" presStyleCnt="4"/>
      <dgm:spPr/>
      <dgm:t>
        <a:bodyPr/>
        <a:lstStyle/>
        <a:p>
          <a:endParaRPr lang="pl-PL"/>
        </a:p>
      </dgm:t>
    </dgm:pt>
    <dgm:pt modelId="{EAB2B77E-07BB-4C0E-96CE-E0331EBB3410}" type="pres">
      <dgm:prSet presAssocID="{CA0DD65F-DD2A-41AD-9A82-256694E442CD}" presName="connectorText" presStyleLbl="sibTrans2D1" presStyleIdx="1" presStyleCnt="4"/>
      <dgm:spPr/>
      <dgm:t>
        <a:bodyPr/>
        <a:lstStyle/>
        <a:p>
          <a:endParaRPr lang="pl-PL"/>
        </a:p>
      </dgm:t>
    </dgm:pt>
    <dgm:pt modelId="{55B3CD84-1014-49B2-B7F3-D8BD8084DDB8}" type="pres">
      <dgm:prSet presAssocID="{1D0E186F-51C3-469D-8D76-E7C3CE38CC4A}" presName="node" presStyleLbl="node1" presStyleIdx="1" presStyleCnt="4" custRadScaleRad="99266" custRadScaleInc="574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D5DDDF-90D4-4375-9079-17026D17BE22}" type="pres">
      <dgm:prSet presAssocID="{7C313083-2350-4E8A-99F6-D87D521B1229}" presName="parTrans" presStyleLbl="sibTrans2D1" presStyleIdx="2" presStyleCnt="4"/>
      <dgm:spPr/>
      <dgm:t>
        <a:bodyPr/>
        <a:lstStyle/>
        <a:p>
          <a:endParaRPr lang="pl-PL"/>
        </a:p>
      </dgm:t>
    </dgm:pt>
    <dgm:pt modelId="{1BDB8ABD-4F67-4920-9F6E-83958F07A9AC}" type="pres">
      <dgm:prSet presAssocID="{7C313083-2350-4E8A-99F6-D87D521B1229}" presName="connectorText" presStyleLbl="sibTrans2D1" presStyleIdx="2" presStyleCnt="4"/>
      <dgm:spPr/>
      <dgm:t>
        <a:bodyPr/>
        <a:lstStyle/>
        <a:p>
          <a:endParaRPr lang="pl-PL"/>
        </a:p>
      </dgm:t>
    </dgm:pt>
    <dgm:pt modelId="{EF32C77A-FC2E-4F81-B110-0095ED66D212}" type="pres">
      <dgm:prSet presAssocID="{7A999A56-75FF-4D91-AB4B-D38A61C0EE46}" presName="node" presStyleLbl="node1" presStyleIdx="2" presStyleCnt="4" custScaleX="104162" custScaleY="95250" custRadScaleRad="95624" custRadScaleInc="-441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0010CF-E26D-453E-B455-7232EAE16741}" type="pres">
      <dgm:prSet presAssocID="{FC8CD83D-74C4-49F9-9476-F922B3A5F65C}" presName="parTrans" presStyleLbl="sibTrans2D1" presStyleIdx="3" presStyleCnt="4"/>
      <dgm:spPr/>
      <dgm:t>
        <a:bodyPr/>
        <a:lstStyle/>
        <a:p>
          <a:endParaRPr lang="pl-PL"/>
        </a:p>
      </dgm:t>
    </dgm:pt>
    <dgm:pt modelId="{23819A2D-B158-4611-ADF7-CF262ED61D61}" type="pres">
      <dgm:prSet presAssocID="{FC8CD83D-74C4-49F9-9476-F922B3A5F65C}" presName="connectorText" presStyleLbl="sibTrans2D1" presStyleIdx="3" presStyleCnt="4"/>
      <dgm:spPr/>
      <dgm:t>
        <a:bodyPr/>
        <a:lstStyle/>
        <a:p>
          <a:endParaRPr lang="pl-PL"/>
        </a:p>
      </dgm:t>
    </dgm:pt>
    <dgm:pt modelId="{A1F9441F-C324-4ACC-A5A8-B03EFD4C61F6}" type="pres">
      <dgm:prSet presAssocID="{AB2C0F0B-610C-4E3F-9DA2-8F59D5D5B6D8}" presName="node" presStyleLbl="node1" presStyleIdx="3" presStyleCnt="4" custRadScaleRad="98658" custRadScaleInc="-723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BEF9E87-DDDD-4EFA-A390-CFB5BD85F78E}" type="presOf" srcId="{AB2C0F0B-610C-4E3F-9DA2-8F59D5D5B6D8}" destId="{A1F9441F-C324-4ACC-A5A8-B03EFD4C61F6}" srcOrd="0" destOrd="0" presId="urn:microsoft.com/office/officeart/2005/8/layout/radial5"/>
    <dgm:cxn modelId="{6EF97016-54FF-4B42-9635-C200F5D03BAB}" type="presOf" srcId="{7C313083-2350-4E8A-99F6-D87D521B1229}" destId="{1BDB8ABD-4F67-4920-9F6E-83958F07A9AC}" srcOrd="1" destOrd="0" presId="urn:microsoft.com/office/officeart/2005/8/layout/radial5"/>
    <dgm:cxn modelId="{5E42A659-2C64-48C2-9AC5-830D56DEC269}" type="presOf" srcId="{7A999A56-75FF-4D91-AB4B-D38A61C0EE46}" destId="{EF32C77A-FC2E-4F81-B110-0095ED66D212}" srcOrd="0" destOrd="0" presId="urn:microsoft.com/office/officeart/2005/8/layout/radial5"/>
    <dgm:cxn modelId="{A96404E8-0CA3-4BD2-AD0D-F7A3054A1E46}" type="presOf" srcId="{7B3DF917-050E-4D34-ADE3-9F68FCF60D23}" destId="{9E490CE0-50D5-4C2B-A36E-2B5D4115A43E}" srcOrd="1" destOrd="0" presId="urn:microsoft.com/office/officeart/2005/8/layout/radial5"/>
    <dgm:cxn modelId="{6E78D7BD-FC69-4F1F-BB0F-E3031D9105F7}" type="presOf" srcId="{E2AA42C8-9717-4D76-AE6B-D1CADE9A0F8F}" destId="{E6FD5AC2-2B6E-498B-B32A-B448964CAE2E}" srcOrd="0" destOrd="0" presId="urn:microsoft.com/office/officeart/2005/8/layout/radial5"/>
    <dgm:cxn modelId="{2011189D-2F6F-41A5-95E7-885795DFC023}" type="presOf" srcId="{CA0DD65F-DD2A-41AD-9A82-256694E442CD}" destId="{FA21206C-E4A1-4411-8256-128E602BAEA3}" srcOrd="0" destOrd="0" presId="urn:microsoft.com/office/officeart/2005/8/layout/radial5"/>
    <dgm:cxn modelId="{4A0773F9-26C7-41ED-8E43-2242A20FC031}" srcId="{53FC0A32-4530-4701-A96D-C82E018C6CE6}" destId="{1D0E186F-51C3-469D-8D76-E7C3CE38CC4A}" srcOrd="1" destOrd="0" parTransId="{CA0DD65F-DD2A-41AD-9A82-256694E442CD}" sibTransId="{31AB5323-F4BD-4103-BE32-E26FB01D3117}"/>
    <dgm:cxn modelId="{8F7243BF-2045-4557-B433-9496E7DE6615}" type="presOf" srcId="{0A1FFD6C-C181-4497-85E4-CC6DA50B4B72}" destId="{F09DE02B-43DC-4D3C-A66B-CB2C483E09D7}" srcOrd="0" destOrd="0" presId="urn:microsoft.com/office/officeart/2005/8/layout/radial5"/>
    <dgm:cxn modelId="{9A70D79C-8A7B-403B-A04B-AE015463DBB0}" type="presOf" srcId="{53FC0A32-4530-4701-A96D-C82E018C6CE6}" destId="{B1D30197-0684-49F1-BC8F-20752C293D97}" srcOrd="0" destOrd="0" presId="urn:microsoft.com/office/officeart/2005/8/layout/radial5"/>
    <dgm:cxn modelId="{16AE2586-26B5-4130-9FC1-946B7B94A92B}" srcId="{53FC0A32-4530-4701-A96D-C82E018C6CE6}" destId="{7A999A56-75FF-4D91-AB4B-D38A61C0EE46}" srcOrd="2" destOrd="0" parTransId="{7C313083-2350-4E8A-99F6-D87D521B1229}" sibTransId="{1D03947F-07D6-4ACB-AC27-7C1585A468CA}"/>
    <dgm:cxn modelId="{3512F506-B276-4201-92C2-2B93D3A3373E}" srcId="{E2AA42C8-9717-4D76-AE6B-D1CADE9A0F8F}" destId="{53FC0A32-4530-4701-A96D-C82E018C6CE6}" srcOrd="0" destOrd="0" parTransId="{F4474E87-92BA-44DB-98C1-0476E9B87DCF}" sibTransId="{F89E95C7-7C70-48C7-819D-C406421CDC4F}"/>
    <dgm:cxn modelId="{141B90EB-5D89-4732-A0E6-E380D1F730DB}" type="presOf" srcId="{7B3DF917-050E-4D34-ADE3-9F68FCF60D23}" destId="{4089D2B8-F3AB-400F-8E63-9CE25EEEB786}" srcOrd="0" destOrd="0" presId="urn:microsoft.com/office/officeart/2005/8/layout/radial5"/>
    <dgm:cxn modelId="{657951B0-2A18-4259-8DB4-AE3E24D580C4}" type="presOf" srcId="{FC8CD83D-74C4-49F9-9476-F922B3A5F65C}" destId="{23819A2D-B158-4611-ADF7-CF262ED61D61}" srcOrd="1" destOrd="0" presId="urn:microsoft.com/office/officeart/2005/8/layout/radial5"/>
    <dgm:cxn modelId="{535478AC-5F5E-429C-A477-C464434A8A32}" type="presOf" srcId="{FC8CD83D-74C4-49F9-9476-F922B3A5F65C}" destId="{3B0010CF-E26D-453E-B455-7232EAE16741}" srcOrd="0" destOrd="0" presId="urn:microsoft.com/office/officeart/2005/8/layout/radial5"/>
    <dgm:cxn modelId="{EDD64E72-031E-4BDE-8C7B-48C1579E5FB8}" type="presOf" srcId="{1D0E186F-51C3-469D-8D76-E7C3CE38CC4A}" destId="{55B3CD84-1014-49B2-B7F3-D8BD8084DDB8}" srcOrd="0" destOrd="0" presId="urn:microsoft.com/office/officeart/2005/8/layout/radial5"/>
    <dgm:cxn modelId="{5C2E4905-5E25-4019-922C-D247B86ADF79}" srcId="{53FC0A32-4530-4701-A96D-C82E018C6CE6}" destId="{0A1FFD6C-C181-4497-85E4-CC6DA50B4B72}" srcOrd="0" destOrd="0" parTransId="{7B3DF917-050E-4D34-ADE3-9F68FCF60D23}" sibTransId="{BF4CB65D-09D3-4220-865F-CE5284459FB2}"/>
    <dgm:cxn modelId="{C51B64A0-7B5B-4B72-938A-40ECC6B3EA1C}" srcId="{53FC0A32-4530-4701-A96D-C82E018C6CE6}" destId="{AB2C0F0B-610C-4E3F-9DA2-8F59D5D5B6D8}" srcOrd="3" destOrd="0" parTransId="{FC8CD83D-74C4-49F9-9476-F922B3A5F65C}" sibTransId="{28E8D390-315C-46F6-8C08-C2E97DAFC6BF}"/>
    <dgm:cxn modelId="{5805E08D-70E1-4456-A3E1-B4410518220A}" type="presOf" srcId="{7C313083-2350-4E8A-99F6-D87D521B1229}" destId="{44D5DDDF-90D4-4375-9079-17026D17BE22}" srcOrd="0" destOrd="0" presId="urn:microsoft.com/office/officeart/2005/8/layout/radial5"/>
    <dgm:cxn modelId="{AE261D07-9F5E-49D0-8B50-5F6B4EC45AD5}" type="presOf" srcId="{CA0DD65F-DD2A-41AD-9A82-256694E442CD}" destId="{EAB2B77E-07BB-4C0E-96CE-E0331EBB3410}" srcOrd="1" destOrd="0" presId="urn:microsoft.com/office/officeart/2005/8/layout/radial5"/>
    <dgm:cxn modelId="{FF1A7E7D-170A-48B0-A589-56F89C6202DC}" type="presParOf" srcId="{E6FD5AC2-2B6E-498B-B32A-B448964CAE2E}" destId="{B1D30197-0684-49F1-BC8F-20752C293D97}" srcOrd="0" destOrd="0" presId="urn:microsoft.com/office/officeart/2005/8/layout/radial5"/>
    <dgm:cxn modelId="{69525CA5-7141-44E2-B897-2D5827F1A6AB}" type="presParOf" srcId="{E6FD5AC2-2B6E-498B-B32A-B448964CAE2E}" destId="{4089D2B8-F3AB-400F-8E63-9CE25EEEB786}" srcOrd="1" destOrd="0" presId="urn:microsoft.com/office/officeart/2005/8/layout/radial5"/>
    <dgm:cxn modelId="{85EEEEBC-48B9-401A-B80B-AD6195E2C66F}" type="presParOf" srcId="{4089D2B8-F3AB-400F-8E63-9CE25EEEB786}" destId="{9E490CE0-50D5-4C2B-A36E-2B5D4115A43E}" srcOrd="0" destOrd="0" presId="urn:microsoft.com/office/officeart/2005/8/layout/radial5"/>
    <dgm:cxn modelId="{AF6C2C67-35BC-40E2-910D-0EF08C23E045}" type="presParOf" srcId="{E6FD5AC2-2B6E-498B-B32A-B448964CAE2E}" destId="{F09DE02B-43DC-4D3C-A66B-CB2C483E09D7}" srcOrd="2" destOrd="0" presId="urn:microsoft.com/office/officeart/2005/8/layout/radial5"/>
    <dgm:cxn modelId="{0AF2AC8D-F6FF-4C2A-AED1-37C2C59BD8CD}" type="presParOf" srcId="{E6FD5AC2-2B6E-498B-B32A-B448964CAE2E}" destId="{FA21206C-E4A1-4411-8256-128E602BAEA3}" srcOrd="3" destOrd="0" presId="urn:microsoft.com/office/officeart/2005/8/layout/radial5"/>
    <dgm:cxn modelId="{1F7ED5C6-8A14-4EAE-868D-E46BE022DEAF}" type="presParOf" srcId="{FA21206C-E4A1-4411-8256-128E602BAEA3}" destId="{EAB2B77E-07BB-4C0E-96CE-E0331EBB3410}" srcOrd="0" destOrd="0" presId="urn:microsoft.com/office/officeart/2005/8/layout/radial5"/>
    <dgm:cxn modelId="{734A6D8C-9AB2-44F7-AC28-5E3B93E72564}" type="presParOf" srcId="{E6FD5AC2-2B6E-498B-B32A-B448964CAE2E}" destId="{55B3CD84-1014-49B2-B7F3-D8BD8084DDB8}" srcOrd="4" destOrd="0" presId="urn:microsoft.com/office/officeart/2005/8/layout/radial5"/>
    <dgm:cxn modelId="{3C34A4DA-E3A2-430F-8FE0-C9C798BD5CCD}" type="presParOf" srcId="{E6FD5AC2-2B6E-498B-B32A-B448964CAE2E}" destId="{44D5DDDF-90D4-4375-9079-17026D17BE22}" srcOrd="5" destOrd="0" presId="urn:microsoft.com/office/officeart/2005/8/layout/radial5"/>
    <dgm:cxn modelId="{DF65AAD4-C4B4-436F-ABE3-932CA73336CB}" type="presParOf" srcId="{44D5DDDF-90D4-4375-9079-17026D17BE22}" destId="{1BDB8ABD-4F67-4920-9F6E-83958F07A9AC}" srcOrd="0" destOrd="0" presId="urn:microsoft.com/office/officeart/2005/8/layout/radial5"/>
    <dgm:cxn modelId="{7976D8F8-24E8-4019-ACDB-D30F7B822E60}" type="presParOf" srcId="{E6FD5AC2-2B6E-498B-B32A-B448964CAE2E}" destId="{EF32C77A-FC2E-4F81-B110-0095ED66D212}" srcOrd="6" destOrd="0" presId="urn:microsoft.com/office/officeart/2005/8/layout/radial5"/>
    <dgm:cxn modelId="{0FB4B007-2FFB-4783-B5E8-F4075F3C143F}" type="presParOf" srcId="{E6FD5AC2-2B6E-498B-B32A-B448964CAE2E}" destId="{3B0010CF-E26D-453E-B455-7232EAE16741}" srcOrd="7" destOrd="0" presId="urn:microsoft.com/office/officeart/2005/8/layout/radial5"/>
    <dgm:cxn modelId="{519B3DE1-0DDA-497E-AFB0-927168071B7F}" type="presParOf" srcId="{3B0010CF-E26D-453E-B455-7232EAE16741}" destId="{23819A2D-B158-4611-ADF7-CF262ED61D61}" srcOrd="0" destOrd="0" presId="urn:microsoft.com/office/officeart/2005/8/layout/radial5"/>
    <dgm:cxn modelId="{0A3F9771-95A5-4E86-8803-EC6EB8F31FD3}" type="presParOf" srcId="{E6FD5AC2-2B6E-498B-B32A-B448964CAE2E}" destId="{A1F9441F-C324-4ACC-A5A8-B03EFD4C61F6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D30197-0684-49F1-BC8F-20752C293D97}">
      <dsp:nvSpPr>
        <dsp:cNvPr id="0" name=""/>
        <dsp:cNvSpPr/>
      </dsp:nvSpPr>
      <dsp:spPr>
        <a:xfrm>
          <a:off x="2343957" y="2016804"/>
          <a:ext cx="1390913" cy="12239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900" b="1" kern="1200" dirty="0" smtClean="0"/>
            <a:t>Dyrektor szkoły</a:t>
          </a:r>
          <a:endParaRPr lang="pl-PL" sz="1900" b="1" kern="1200" dirty="0"/>
        </a:p>
      </dsp:txBody>
      <dsp:txXfrm>
        <a:off x="2547651" y="2196046"/>
        <a:ext cx="983525" cy="865459"/>
      </dsp:txXfrm>
    </dsp:sp>
    <dsp:sp modelId="{4089D2B8-F3AB-400F-8E63-9CE25EEEB786}">
      <dsp:nvSpPr>
        <dsp:cNvPr id="0" name=""/>
        <dsp:cNvSpPr/>
      </dsp:nvSpPr>
      <dsp:spPr>
        <a:xfrm rot="16100127">
          <a:off x="2905185" y="1590831"/>
          <a:ext cx="221144" cy="4477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kern="1200"/>
        </a:p>
      </dsp:txBody>
      <dsp:txXfrm rot="10800000">
        <a:off x="2939320" y="1713545"/>
        <a:ext cx="154801" cy="268669"/>
      </dsp:txXfrm>
    </dsp:sp>
    <dsp:sp modelId="{F09DE02B-43DC-4D3C-A66B-CB2C483E09D7}">
      <dsp:nvSpPr>
        <dsp:cNvPr id="0" name=""/>
        <dsp:cNvSpPr/>
      </dsp:nvSpPr>
      <dsp:spPr>
        <a:xfrm>
          <a:off x="2331886" y="283201"/>
          <a:ext cx="1317003" cy="1317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Rada szkoły</a:t>
          </a:r>
          <a:endParaRPr lang="pl-PL" sz="2000" b="1" kern="1200" dirty="0"/>
        </a:p>
      </dsp:txBody>
      <dsp:txXfrm>
        <a:off x="2524757" y="476072"/>
        <a:ext cx="931261" cy="931261"/>
      </dsp:txXfrm>
    </dsp:sp>
    <dsp:sp modelId="{FA21206C-E4A1-4411-8256-128E602BAEA3}">
      <dsp:nvSpPr>
        <dsp:cNvPr id="0" name=""/>
        <dsp:cNvSpPr/>
      </dsp:nvSpPr>
      <dsp:spPr>
        <a:xfrm rot="21551308">
          <a:off x="3833230" y="2391961"/>
          <a:ext cx="237225" cy="4477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kern="1200"/>
        </a:p>
      </dsp:txBody>
      <dsp:txXfrm>
        <a:off x="3833234" y="2482021"/>
        <a:ext cx="166058" cy="268669"/>
      </dsp:txXfrm>
    </dsp:sp>
    <dsp:sp modelId="{55B3CD84-1014-49B2-B7F3-D8BD8084DDB8}">
      <dsp:nvSpPr>
        <dsp:cNvPr id="0" name=""/>
        <dsp:cNvSpPr/>
      </dsp:nvSpPr>
      <dsp:spPr>
        <a:xfrm>
          <a:off x="4182264" y="1944758"/>
          <a:ext cx="1317003" cy="1317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Rada rodziców</a:t>
          </a:r>
          <a:endParaRPr lang="pl-PL" sz="1800" b="1" kern="1200" dirty="0"/>
        </a:p>
      </dsp:txBody>
      <dsp:txXfrm>
        <a:off x="4375135" y="2137629"/>
        <a:ext cx="931261" cy="931261"/>
      </dsp:txXfrm>
    </dsp:sp>
    <dsp:sp modelId="{44D5DDDF-90D4-4375-9079-17026D17BE22}">
      <dsp:nvSpPr>
        <dsp:cNvPr id="0" name=""/>
        <dsp:cNvSpPr/>
      </dsp:nvSpPr>
      <dsp:spPr>
        <a:xfrm rot="5326571">
          <a:off x="2947073" y="3217476"/>
          <a:ext cx="219401" cy="4477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kern="1200"/>
        </a:p>
      </dsp:txBody>
      <dsp:txXfrm>
        <a:off x="2979280" y="3274130"/>
        <a:ext cx="153581" cy="268669"/>
      </dsp:txXfrm>
    </dsp:sp>
    <dsp:sp modelId="{EF32C77A-FC2E-4F81-B110-0095ED66D212}">
      <dsp:nvSpPr>
        <dsp:cNvPr id="0" name=""/>
        <dsp:cNvSpPr/>
      </dsp:nvSpPr>
      <dsp:spPr>
        <a:xfrm>
          <a:off x="2388815" y="3654391"/>
          <a:ext cx="1371816" cy="12544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dirty="0" smtClean="0"/>
            <a:t>Samorząd uczniowski</a:t>
          </a:r>
          <a:endParaRPr lang="pl-PL" sz="1400" b="1" kern="1200" dirty="0"/>
        </a:p>
      </dsp:txBody>
      <dsp:txXfrm>
        <a:off x="2589713" y="3838100"/>
        <a:ext cx="970020" cy="887027"/>
      </dsp:txXfrm>
    </dsp:sp>
    <dsp:sp modelId="{3B0010CF-E26D-453E-B455-7232EAE16741}">
      <dsp:nvSpPr>
        <dsp:cNvPr id="0" name=""/>
        <dsp:cNvSpPr/>
      </dsp:nvSpPr>
      <dsp:spPr>
        <a:xfrm rot="10808974">
          <a:off x="1978978" y="2402454"/>
          <a:ext cx="257921" cy="44778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500" kern="1200"/>
        </a:p>
      </dsp:txBody>
      <dsp:txXfrm rot="10800000">
        <a:off x="2056354" y="2492111"/>
        <a:ext cx="180545" cy="268669"/>
      </dsp:txXfrm>
    </dsp:sp>
    <dsp:sp modelId="{A1F9441F-C324-4ACC-A5A8-B03EFD4C61F6}">
      <dsp:nvSpPr>
        <dsp:cNvPr id="0" name=""/>
        <dsp:cNvSpPr/>
      </dsp:nvSpPr>
      <dsp:spPr>
        <a:xfrm>
          <a:off x="540317" y="1965469"/>
          <a:ext cx="1317003" cy="1317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dirty="0" smtClean="0"/>
            <a:t>Rada pedagogiczna</a:t>
          </a:r>
          <a:endParaRPr lang="pl-PL" sz="2000" b="1" kern="1200" dirty="0"/>
        </a:p>
      </dsp:txBody>
      <dsp:txXfrm>
        <a:off x="733188" y="2158340"/>
        <a:ext cx="931261" cy="931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714B-29A9-446D-B1D0-26B39B77E804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716B-D9C8-45C1-B699-410B219E65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925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714B-29A9-446D-B1D0-26B39B77E804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716B-D9C8-45C1-B699-410B219E65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105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714B-29A9-446D-B1D0-26B39B77E804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716B-D9C8-45C1-B699-410B219E65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781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714B-29A9-446D-B1D0-26B39B77E804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716B-D9C8-45C1-B699-410B219E65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896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714B-29A9-446D-B1D0-26B39B77E804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716B-D9C8-45C1-B699-410B219E65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1715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714B-29A9-446D-B1D0-26B39B77E804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716B-D9C8-45C1-B699-410B219E65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604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714B-29A9-446D-B1D0-26B39B77E804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716B-D9C8-45C1-B699-410B219E65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1230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714B-29A9-446D-B1D0-26B39B77E804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716B-D9C8-45C1-B699-410B219E65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8162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714B-29A9-446D-B1D0-26B39B77E804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716B-D9C8-45C1-B699-410B219E65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064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714B-29A9-446D-B1D0-26B39B77E804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716B-D9C8-45C1-B699-410B219E65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5848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1714B-29A9-446D-B1D0-26B39B77E804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1716B-D9C8-45C1-B699-410B219E65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2960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1714B-29A9-446D-B1D0-26B39B77E804}" type="datetimeFigureOut">
              <a:rPr lang="pl-PL" smtClean="0"/>
              <a:t>17.02.2022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1716B-D9C8-45C1-B699-410B219E65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0526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50006" y="2280602"/>
            <a:ext cx="10650827" cy="2151951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 Podstawowa nr 323</a:t>
            </a:r>
            <a:br>
              <a:rPr lang="pl-PL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im. Polskich Olimpijczyków </a:t>
            </a:r>
            <a:r>
              <a:rPr lang="pl-PL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l-PL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Warszawie</a:t>
            </a:r>
            <a:endParaRPr lang="pl-PL" sz="5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861685" y="4928037"/>
            <a:ext cx="6568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Wioletta Krzyżanowska </a:t>
            </a:r>
          </a:p>
          <a:p>
            <a:pPr algn="ctr"/>
            <a:r>
              <a:rPr lang="pl-PL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yrektor szkoły </a:t>
            </a:r>
            <a:endParaRPr lang="pl-PL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9266" y="478233"/>
            <a:ext cx="1373277" cy="130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4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Ramowy plan dnia w klasie pierwszej</a:t>
            </a:r>
            <a:endParaRPr lang="pl-PL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48679"/>
            <a:ext cx="10515600" cy="4351338"/>
          </a:xfrm>
        </p:spPr>
        <p:txBody>
          <a:bodyPr/>
          <a:lstStyle/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7.00 – 8.00 – opieka świetlicowa</a:t>
            </a:r>
          </a:p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8.00 – 11. 30 ( 12.30) realizacja podstawy programowej z przerwą śniadaniową; religia/ etyka/ żadne</a:t>
            </a:r>
          </a:p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d 11.30 ( 12.30)  do 17.00 – opieka świetlicowa z przydzielonym wychowawcą świetlicy: obiad, zajęcia świetlicowe, zajęcia dodatkowe płatne np. judo, j. angielski</a:t>
            </a:r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8" r="5244"/>
          <a:stretch/>
        </p:blipFill>
        <p:spPr>
          <a:xfrm>
            <a:off x="5898524" y="4355845"/>
            <a:ext cx="3896933" cy="2123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776" y="4216630"/>
            <a:ext cx="4046021" cy="2401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3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0913" y="365125"/>
            <a:ext cx="10812887" cy="1325563"/>
          </a:xfrm>
        </p:spPr>
        <p:txBody>
          <a:bodyPr/>
          <a:lstStyle/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Ramowy plan dnia w oddziale przedszkolnym</a:t>
            </a:r>
            <a:endParaRPr lang="pl-PL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8099738" cy="4351338"/>
          </a:xfrm>
        </p:spPr>
        <p:txBody>
          <a:bodyPr/>
          <a:lstStyle/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7.30 – 12.30 realizacja podstawy programowej (5 h),                                             w tym język angielski (2x30 min); religia (2x30 min.)</a:t>
            </a:r>
          </a:p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Posiłki: 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9.00 – śniadanie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13.00 - obiad</a:t>
            </a:r>
          </a:p>
          <a:p>
            <a:pPr marL="0" indent="0">
              <a:buNone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15.00 – podwieczorek</a:t>
            </a:r>
          </a:p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o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d 12.30 – do 17.00 zajęcia wychowawczo - opiekuńcze i zajęcia dodatkowe</a:t>
            </a:r>
          </a:p>
          <a:p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6419" y="2580381"/>
            <a:ext cx="3471928" cy="390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6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343954" y="528034"/>
            <a:ext cx="79849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Planowana liczba klas w roku szkolnym 2022/2023 </a:t>
            </a:r>
          </a:p>
          <a:p>
            <a:pPr algn="ctr"/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budynku przy ul. Warchałowskiego</a:t>
            </a:r>
            <a:endParaRPr lang="pl-PL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44699" y="1777285"/>
            <a:ext cx="6387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klas drugich</a:t>
            </a:r>
          </a:p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klas pierwszych ogólnych </a:t>
            </a:r>
          </a:p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oddział przedszkolny ( brak w ciągu ostatnich trzech lat)</a:t>
            </a:r>
          </a:p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RAZEM 11 klas</a:t>
            </a:r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2619" y="2584846"/>
            <a:ext cx="4948203" cy="37111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797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95363" y="198377"/>
            <a:ext cx="45118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Miejsce nauki uczniów</a:t>
            </a:r>
            <a:endParaRPr lang="pl-PL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914659" y="844708"/>
            <a:ext cx="948314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budynek przy ul. Hirszfelda 11: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  klasy 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III – VIII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budynek przy ul. Warchałowskiego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4:    klasy I – II </a:t>
            </a:r>
          </a:p>
          <a:p>
            <a:pPr marL="285750" indent="-285750">
              <a:buFontTx/>
              <a:buChar char="-"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10 </a:t>
            </a:r>
            <a:r>
              <a:rPr lang="pl-PL" b="1" dirty="0" err="1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sal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 dydaktycznych</a:t>
            </a:r>
          </a:p>
          <a:p>
            <a:pPr marL="285750" indent="-285750">
              <a:buFontTx/>
              <a:buChar char="-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s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ala gimnastyczna</a:t>
            </a:r>
          </a:p>
          <a:p>
            <a:pPr marL="285750" indent="-285750">
              <a:buFontTx/>
              <a:buChar char="-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g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abinety: pedagoga, psychologa, logopedy, profilaktyki zdrowotnej</a:t>
            </a:r>
          </a:p>
          <a:p>
            <a:pPr marL="285750" indent="-285750">
              <a:buFontTx/>
              <a:buChar char="-"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latin typeface="Bookman Old Style" panose="02050604050505020204" pitchFamily="18" charset="0"/>
              </a:rPr>
              <a:t>pomieszczenia świetlicowe</a:t>
            </a:r>
            <a:endParaRPr lang="pl-PL" b="1" dirty="0">
              <a:solidFill>
                <a:schemeClr val="accent1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998" y="3250367"/>
            <a:ext cx="5313746" cy="2988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828" y="3250368"/>
            <a:ext cx="5313745" cy="2988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813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914399" y="1334589"/>
            <a:ext cx="986521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architektura budynku dostosowana do potrzeb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dzieci klas I - II,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plac zabaw, poidełka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ś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wietlica czynna w godz. 7.00 – 17.00; każda klasa ma swojego wychowawcę świetlicowego,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posiłki – Przedszkole  nr 351: śniadanie, obiad, podwieczorek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nadzór pedagogiczny – wicedyrektor szkoły, administracja – sekretarz szkoły.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884867" y="631065"/>
            <a:ext cx="6954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Budynek przy ul. Warchałowskiego 4</a:t>
            </a:r>
            <a:endParaRPr lang="pl-PL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t="14132" r="5540"/>
          <a:stretch/>
        </p:blipFill>
        <p:spPr>
          <a:xfrm>
            <a:off x="6469487" y="3889756"/>
            <a:ext cx="4632101" cy="2368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3544" y="3889756"/>
            <a:ext cx="4310130" cy="24244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28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3760" y="107547"/>
            <a:ext cx="10515600" cy="1325563"/>
          </a:xfrm>
        </p:spPr>
        <p:txBody>
          <a:bodyPr/>
          <a:lstStyle/>
          <a:p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Informacje dodatkowe</a:t>
            </a:r>
            <a:endParaRPr lang="pl-PL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1831" y="1433110"/>
            <a:ext cx="11319457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1 września – uroczyste rozpoczęcie roku szkolnego, zebranie z rodzicami.  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Orzeczenia o potrzebie kształcenia specjalnego – </a:t>
            </a:r>
            <a:r>
              <a:rPr lang="pl-PL" b="1" u="sng" dirty="0" smtClean="0">
                <a:solidFill>
                  <a:schemeClr val="accent1">
                    <a:lumMod val="50000"/>
                  </a:schemeClr>
                </a:solidFill>
              </a:rPr>
              <a:t>należy niezwłocznie dostarczyć do szkoły na etapie rekrutacji lub po otrzymaniu z PPP. 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Ostatni tydzień sierpnia  - odbiór loginów i haseł do dziennika elektronicznego w sekretariacie szkoły przy. Ul. Warchałowskiego.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Wyprawka: strój na w – f ( w worku, biała koszulka i krótkie spodenki) buty na zmianę na białej podeszwie z zapięciem dostosowanym do umiejętności dzieci, każda rzecz dziecka musi być </a:t>
            </a: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podpisana</a:t>
            </a: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970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3958" y="69680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l-PL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 &amp; A </a:t>
            </a:r>
            <a:br>
              <a:rPr lang="pl-PL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czyli najczęściej zadawane pytania</a:t>
            </a:r>
            <a:endParaRPr lang="pl-PL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66989" y="2559721"/>
            <a:ext cx="10515600" cy="299107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Co zrobić, aby moje dziecko spoza rejonu dostało się do SP 323?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Czy cała grupa przedszkolna może przejść od SP 323 jako klasa?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Czy mogę wybrać wychowawcę klasy? 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Czy moje dziecko może być zapisane do jednej klasy z najbliższą koleżanką/ kolegą?</a:t>
            </a:r>
          </a:p>
          <a:p>
            <a:pPr marL="514350" indent="-514350">
              <a:buFont typeface="+mj-lt"/>
              <a:buAutoNum type="arabicPeriod"/>
            </a:pPr>
            <a:r>
              <a:rPr lang="pl-PL" b="1" dirty="0" smtClean="0">
                <a:solidFill>
                  <a:schemeClr val="accent1">
                    <a:lumMod val="50000"/>
                  </a:schemeClr>
                </a:solidFill>
              </a:rPr>
              <a:t>Kiedy dowiem się, do której klasy zostało zapisane moje dziecko?</a:t>
            </a:r>
            <a:endParaRPr lang="pl-PL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72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499" y="771077"/>
            <a:ext cx="4752528" cy="31597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6" t="7671" r="12951" b="-4324"/>
          <a:stretch/>
        </p:blipFill>
        <p:spPr>
          <a:xfrm>
            <a:off x="1327704" y="3284984"/>
            <a:ext cx="4224034" cy="33720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4" t="4330"/>
          <a:stretch/>
        </p:blipFill>
        <p:spPr>
          <a:xfrm>
            <a:off x="6477849" y="3284984"/>
            <a:ext cx="4426984" cy="31823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3899295" y="179162"/>
            <a:ext cx="380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2400" b="1" dirty="0">
                <a:solidFill>
                  <a:schemeClr val="accent1">
                    <a:lumMod val="50000"/>
                  </a:schemeClr>
                </a:solidFill>
              </a:rPr>
              <a:t>Pasowanie na ucznia szkoły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pl-PL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696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00545" y="1188196"/>
            <a:ext cx="65921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Dziecko przychodzi na świat …</a:t>
            </a:r>
          </a:p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Dziecko przychodzi do przedszkola w wieku 3 lat …</a:t>
            </a:r>
          </a:p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Dziecko przychodzi do szkoły w wieku 7 lat …</a:t>
            </a:r>
          </a:p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Dziecko przychodzi na studia w wieku 19 lat …</a:t>
            </a:r>
            <a:endParaRPr lang="pl-PL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800545" y="3202217"/>
            <a:ext cx="83068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 jest przy moim dziecku przez lata dzieciństwa i dorastania?</a:t>
            </a:r>
          </a:p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Kto wychowuje moje dziecko?</a:t>
            </a:r>
            <a:endParaRPr lang="pl-PL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800545" y="4654233"/>
            <a:ext cx="5144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Jestem modelem dla mojego dziecka …</a:t>
            </a:r>
            <a:endParaRPr lang="pl-PL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00545" y="5736917"/>
            <a:ext cx="5525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Moje dziecko wchodzi w dorosłość i …</a:t>
            </a:r>
            <a:endParaRPr lang="pl-PL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794715" y="360608"/>
            <a:ext cx="6001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Perspektywa wychowania dziecka</a:t>
            </a:r>
            <a:endParaRPr lang="pl-PL" sz="3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50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030310" y="154547"/>
            <a:ext cx="98523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Jakie będzie moje dziecko za 12 lat?</a:t>
            </a:r>
          </a:p>
          <a:p>
            <a:pPr algn="ctr"/>
            <a:r>
              <a:rPr lang="pl-PL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Jakie chciałbym , żeby było?</a:t>
            </a:r>
            <a:endParaRPr lang="pl-PL" sz="4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Wykres 4"/>
          <p:cNvGraphicFramePr/>
          <p:nvPr>
            <p:extLst>
              <p:ext uri="{D42A27DB-BD31-4B8C-83A1-F6EECF244321}">
                <p14:modId xmlns:p14="http://schemas.microsoft.com/office/powerpoint/2010/main" val="1586538686"/>
              </p:ext>
            </p:extLst>
          </p:nvPr>
        </p:nvGraphicFramePr>
        <p:xfrm>
          <a:off x="1187355" y="1944710"/>
          <a:ext cx="9540746" cy="457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319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556919" y="651525"/>
            <a:ext cx="42857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600" b="1" dirty="0">
                <a:solidFill>
                  <a:schemeClr val="accent1">
                    <a:lumMod val="50000"/>
                  </a:schemeClr>
                </a:solidFill>
              </a:rPr>
              <a:t>O jakiej szkole marzę </a:t>
            </a:r>
            <a:endParaRPr lang="pl-PL" sz="3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l-PL" sz="3600" b="1" dirty="0" smtClean="0">
                <a:solidFill>
                  <a:schemeClr val="accent1">
                    <a:lumMod val="50000"/>
                  </a:schemeClr>
                </a:solidFill>
              </a:rPr>
              <a:t>dla </a:t>
            </a:r>
            <a:r>
              <a:rPr lang="pl-PL" sz="3600" b="1" dirty="0">
                <a:solidFill>
                  <a:schemeClr val="accent1">
                    <a:lumMod val="50000"/>
                  </a:schemeClr>
                </a:solidFill>
              </a:rPr>
              <a:t>mojego dziecka?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71" y="2705220"/>
            <a:ext cx="6829948" cy="384184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830" y="999254"/>
            <a:ext cx="3698542" cy="5547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276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37126" y="1770844"/>
            <a:ext cx="51386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 RELACJI</a:t>
            </a:r>
            <a:endParaRPr lang="pl-PL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02276" y="2723429"/>
            <a:ext cx="5898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Nauczyciel - dziecko, klasa:  </a:t>
            </a:r>
          </a:p>
          <a:p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różne perspektywy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Nauczyciel - rodzic; mama, tata: </a:t>
            </a:r>
          </a:p>
          <a:p>
            <a:r>
              <a:rPr lang="pl-PL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różne style wychowania, różne problemy</a:t>
            </a:r>
            <a:endParaRPr lang="pl-PL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sz="2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 i dom mówią jednym głos</a:t>
            </a:r>
            <a:endParaRPr lang="pl-PL" sz="2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448871" y="193183"/>
            <a:ext cx="9053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 inna niż wszystkie - Filozofia  </a:t>
            </a:r>
            <a:r>
              <a:rPr lang="pl-PL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szkoły</a:t>
            </a:r>
            <a:endParaRPr lang="en-GB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41243123"/>
              </p:ext>
            </p:extLst>
          </p:nvPr>
        </p:nvGraphicFramePr>
        <p:xfrm>
          <a:off x="5885645" y="1338951"/>
          <a:ext cx="6027313" cy="50103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546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25602" y="1137811"/>
            <a:ext cx="1186639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Nagrody, wyróżnienia, 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medale, wysokie osiągnięcia w konkursach                                    i na egzaminie ósmoklasisty.</a:t>
            </a:r>
            <a:endParaRPr lang="pl-PL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Klub Wolontariusza i inne agendy.</a:t>
            </a:r>
          </a:p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Klasy  siódme dwujęzyczne z językiem angielskim.</a:t>
            </a:r>
          </a:p>
          <a:p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ziennik elektroniczny i narzędzia informatyczne do zdalnej edukacji TEAMS.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4"/>
          <a:stretch/>
        </p:blipFill>
        <p:spPr bwMode="auto">
          <a:xfrm>
            <a:off x="7076946" y="3320898"/>
            <a:ext cx="4204177" cy="25927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1022" y="1706705"/>
            <a:ext cx="2217845" cy="1084331"/>
          </a:xfrm>
          <a:prstGeom prst="rect">
            <a:avLst/>
          </a:prstGeom>
        </p:spPr>
      </p:pic>
      <p:sp>
        <p:nvSpPr>
          <p:cNvPr id="9" name="pole tekstowe 8"/>
          <p:cNvSpPr txBox="1"/>
          <p:nvPr/>
        </p:nvSpPr>
        <p:spPr>
          <a:xfrm>
            <a:off x="7377177" y="6038615"/>
            <a:ext cx="3903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MAKS Ursynów</a:t>
            </a:r>
            <a:endParaRPr lang="pl-PL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355" y="0"/>
            <a:ext cx="9516681" cy="1127858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59"/>
          <a:stretch/>
        </p:blipFill>
        <p:spPr>
          <a:xfrm>
            <a:off x="1157355" y="3507243"/>
            <a:ext cx="4004735" cy="25313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pole tekstowe 11"/>
          <p:cNvSpPr txBox="1"/>
          <p:nvPr/>
        </p:nvSpPr>
        <p:spPr>
          <a:xfrm>
            <a:off x="1972284" y="6038615"/>
            <a:ext cx="23825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Chór szkolny</a:t>
            </a:r>
            <a:endParaRPr lang="pl-PL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18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98193" y="2122385"/>
            <a:ext cx="607882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Sposób rozwiązywania sytuacji trudnych:  </a:t>
            </a:r>
            <a:r>
              <a:rPr lang="pl-P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pomoc </a:t>
            </a:r>
            <a:r>
              <a:rPr lang="pl-PL" sz="24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psychologiczno</a:t>
            </a:r>
            <a:r>
              <a:rPr lang="pl-PL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pedagogiczna,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Poczucie bezpieczeństwa: okres adaptacji, opieka medyczna.</a:t>
            </a:r>
            <a:endParaRPr lang="pl-PL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4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262130" y="681437"/>
            <a:ext cx="9053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 inna niż wszystkie - Filozofia  </a:t>
            </a:r>
            <a:r>
              <a:rPr lang="pl-PL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szkoły</a:t>
            </a:r>
            <a:endParaRPr lang="en-GB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779431" y="1337603"/>
            <a:ext cx="80192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 SZACUNKU</a:t>
            </a:r>
            <a:endParaRPr lang="pl-PL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8930" y="1389323"/>
            <a:ext cx="2660164" cy="332168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4" t="9128" r="29020" b="-405"/>
          <a:stretch/>
        </p:blipFill>
        <p:spPr>
          <a:xfrm>
            <a:off x="6831000" y="2701655"/>
            <a:ext cx="2363949" cy="2897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4"/>
          <a:srcRect l="1" t="13749" r="-2928" b="12840"/>
          <a:stretch/>
        </p:blipFill>
        <p:spPr>
          <a:xfrm>
            <a:off x="4196646" y="3839068"/>
            <a:ext cx="2248554" cy="2915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786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259132" y="1183433"/>
            <a:ext cx="5628067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2"/>
                </a:solidFill>
              </a:rPr>
              <a:t>Metoda </a:t>
            </a:r>
            <a:r>
              <a:rPr lang="pl-PL" b="1" dirty="0" smtClean="0">
                <a:solidFill>
                  <a:schemeClr val="tx2"/>
                </a:solidFill>
              </a:rPr>
              <a:t>projektu</a:t>
            </a:r>
            <a:endParaRPr lang="pl-PL" b="1" dirty="0">
              <a:solidFill>
                <a:schemeClr val="tx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b="1" dirty="0">
                <a:solidFill>
                  <a:schemeClr val="tx2"/>
                </a:solidFill>
              </a:rPr>
              <a:t>Ocenianie kształtujące: cel zajęć, </a:t>
            </a:r>
            <a:r>
              <a:rPr lang="pl-PL" b="1" dirty="0" err="1">
                <a:solidFill>
                  <a:schemeClr val="tx2"/>
                </a:solidFill>
              </a:rPr>
              <a:t>nacobezu</a:t>
            </a:r>
            <a:r>
              <a:rPr lang="pl-PL" b="1" dirty="0">
                <a:solidFill>
                  <a:schemeClr val="tx2"/>
                </a:solidFill>
              </a:rPr>
              <a:t>, kolorowe </a:t>
            </a:r>
            <a:r>
              <a:rPr lang="pl-PL" b="1" dirty="0" smtClean="0">
                <a:solidFill>
                  <a:schemeClr val="tx2"/>
                </a:solidFill>
              </a:rPr>
              <a:t>światełka, </a:t>
            </a:r>
            <a:r>
              <a:rPr lang="pl-PL" b="1" dirty="0">
                <a:solidFill>
                  <a:schemeClr val="tx2"/>
                </a:solidFill>
              </a:rPr>
              <a:t>patyczki do losowania </a:t>
            </a:r>
            <a:r>
              <a:rPr lang="pl-PL" b="1" dirty="0" smtClean="0">
                <a:solidFill>
                  <a:schemeClr val="tx2"/>
                </a:solidFill>
              </a:rPr>
              <a:t>uczniów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l-PL" b="1" dirty="0" smtClean="0">
                <a:solidFill>
                  <a:schemeClr val="tx2"/>
                </a:solidFill>
              </a:rPr>
              <a:t>Informacja zwrotna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pl-PL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F:\Zdjęcia szkoła\naucz. kształtujące\DSCN1434.JPG"/>
          <p:cNvPicPr>
            <a:picLocks noChangeAspect="1" noChangeArrowheads="1"/>
          </p:cNvPicPr>
          <p:nvPr/>
        </p:nvPicPr>
        <p:blipFill>
          <a:blip r:embed="rId2" cstate="print"/>
          <a:srcRect r="17188"/>
          <a:stretch>
            <a:fillRect/>
          </a:stretch>
        </p:blipFill>
        <p:spPr bwMode="auto">
          <a:xfrm>
            <a:off x="1742552" y="171698"/>
            <a:ext cx="3816423" cy="3211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1" descr="F:\Zdjęcia szkoła\naucz. kształtujące\DSCN1374.JPG"/>
          <p:cNvPicPr>
            <a:picLocks noChangeAspect="1" noChangeArrowheads="1"/>
          </p:cNvPicPr>
          <p:nvPr/>
        </p:nvPicPr>
        <p:blipFill>
          <a:blip r:embed="rId3" cstate="print"/>
          <a:srcRect l="7695" t="4023" b="4023"/>
          <a:stretch>
            <a:fillRect/>
          </a:stretch>
        </p:blipFill>
        <p:spPr bwMode="auto">
          <a:xfrm>
            <a:off x="1923116" y="3788618"/>
            <a:ext cx="3455293" cy="2581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6806734" y="81546"/>
            <a:ext cx="41856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 inna niż wszystkie </a:t>
            </a:r>
          </a:p>
          <a:p>
            <a:pPr algn="ctr"/>
            <a:r>
              <a:rPr lang="pl-PL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Filozofia  </a:t>
            </a:r>
            <a:r>
              <a:rPr lang="pl-PL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szkoły</a:t>
            </a:r>
            <a:endParaRPr lang="en-GB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7558" y="2962112"/>
            <a:ext cx="4094810" cy="380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0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939219" y="1475356"/>
            <a:ext cx="3090929" cy="28075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Elipsa 3"/>
          <p:cNvSpPr/>
          <p:nvPr/>
        </p:nvSpPr>
        <p:spPr>
          <a:xfrm>
            <a:off x="8024076" y="1273953"/>
            <a:ext cx="3168204" cy="280759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Elipsa 2"/>
          <p:cNvSpPr/>
          <p:nvPr/>
        </p:nvSpPr>
        <p:spPr>
          <a:xfrm>
            <a:off x="4463268" y="1445093"/>
            <a:ext cx="3226157" cy="28075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Elipsa 4"/>
          <p:cNvSpPr/>
          <p:nvPr/>
        </p:nvSpPr>
        <p:spPr>
          <a:xfrm>
            <a:off x="2656776" y="3416710"/>
            <a:ext cx="3185909" cy="297502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Elipsa 5"/>
          <p:cNvSpPr/>
          <p:nvPr/>
        </p:nvSpPr>
        <p:spPr>
          <a:xfrm>
            <a:off x="6382021" y="3352314"/>
            <a:ext cx="3388757" cy="3039416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4823876" y="2163133"/>
            <a:ext cx="25049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Punktualność                  i samodzielność </a:t>
            </a:r>
            <a:endParaRPr lang="pl-PL" sz="2400" b="1" dirty="0">
              <a:solidFill>
                <a:schemeClr val="bg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1370787" y="2310281"/>
            <a:ext cx="21905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/>
              <a:t>Praca, trud, wysiłek</a:t>
            </a:r>
            <a:endParaRPr lang="pl-PL" sz="32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8610065" y="2062262"/>
            <a:ext cx="1996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Pozytywna motywacja</a:t>
            </a:r>
            <a:endParaRPr lang="pl-PL" sz="28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3002605" y="4282950"/>
            <a:ext cx="2606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 smtClean="0"/>
              <a:t>Kreatywność                i innowacyjność </a:t>
            </a:r>
            <a:endParaRPr lang="pl-PL" sz="2800" b="1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6897578" y="4112258"/>
            <a:ext cx="2357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/>
              <a:t>Potrzeby                    i możliwości dziecka</a:t>
            </a:r>
            <a:endParaRPr lang="pl-PL" sz="2800" b="1" dirty="0"/>
          </a:p>
        </p:txBody>
      </p:sp>
      <p:sp>
        <p:nvSpPr>
          <p:cNvPr id="13" name="Prostokąt 12"/>
          <p:cNvSpPr/>
          <p:nvPr/>
        </p:nvSpPr>
        <p:spPr>
          <a:xfrm>
            <a:off x="3117393" y="486890"/>
            <a:ext cx="65292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l-PL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l-P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l-PL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pl-PL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pl-P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pl-PL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l-PL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</a:t>
            </a:r>
            <a:r>
              <a:rPr lang="pl-PL" sz="4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l-PL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l-PL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l-PL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pl-PL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l-PL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l-PL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pl-PL" sz="4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pl-PL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endParaRPr lang="pl-PL" sz="4000" dirty="0"/>
          </a:p>
        </p:txBody>
      </p:sp>
      <p:sp>
        <p:nvSpPr>
          <p:cNvPr id="14" name="Prostokąt 13"/>
          <p:cNvSpPr/>
          <p:nvPr/>
        </p:nvSpPr>
        <p:spPr>
          <a:xfrm>
            <a:off x="3880506" y="161934"/>
            <a:ext cx="4195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Szkoła inna niż wszystkie - Filozofia  szkoły</a:t>
            </a:r>
            <a:endParaRPr lang="en-GB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250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680</Words>
  <Application>Microsoft Office PowerPoint</Application>
  <PresentationFormat>Panoramiczny</PresentationFormat>
  <Paragraphs>94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3" baseType="lpstr">
      <vt:lpstr>Arial</vt:lpstr>
      <vt:lpstr>Bookman Old Style</vt:lpstr>
      <vt:lpstr>Calibri</vt:lpstr>
      <vt:lpstr>Calibri Light</vt:lpstr>
      <vt:lpstr>Wingdings</vt:lpstr>
      <vt:lpstr>Motyw pakietu Office</vt:lpstr>
      <vt:lpstr>Szkoła Podstawowa nr 323  im. Polskich Olimpijczyków  w Warszawie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Ramowy plan dnia w klasie pierwszej</vt:lpstr>
      <vt:lpstr>Ramowy plan dnia w oddziale przedszkolnym</vt:lpstr>
      <vt:lpstr>Prezentacja programu PowerPoint</vt:lpstr>
      <vt:lpstr>Prezentacja programu PowerPoint</vt:lpstr>
      <vt:lpstr>Prezentacja programu PowerPoint</vt:lpstr>
      <vt:lpstr>Informacje dodatkowe</vt:lpstr>
      <vt:lpstr>Q &amp; A  czyli najczęściej zadawane pytania</vt:lpstr>
      <vt:lpstr>Prezentacja programu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Szkoła inna niż wszystkie</dc:title>
  <dc:creator>Wiola Krzyżanowska</dc:creator>
  <cp:lastModifiedBy>Wiola Krzyżanowska</cp:lastModifiedBy>
  <cp:revision>76</cp:revision>
  <dcterms:created xsi:type="dcterms:W3CDTF">2019-02-16T17:33:19Z</dcterms:created>
  <dcterms:modified xsi:type="dcterms:W3CDTF">2022-02-17T08:53:48Z</dcterms:modified>
</cp:coreProperties>
</file>